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4" r:id="rId4"/>
  </p:sldIdLst>
  <p:sldSz cx="20104100" cy="11309350"/>
  <p:notesSz cx="9872663" cy="67421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/>
  </p:normalViewPr>
  <p:slideViewPr>
    <p:cSldViewPr>
      <p:cViewPr varScale="1">
        <p:scale>
          <a:sx n="70" d="100"/>
          <a:sy n="70" d="100"/>
        </p:scale>
        <p:origin x="3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3"/>
            </a:solidFill>
          </c:spPr>
          <c:cat>
            <c:numRef>
              <c:f>'2008-2019'!$C$4:$N$4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'2008-2019'!$C$30:$N$30</c:f>
              <c:numCache>
                <c:formatCode>#,##0</c:formatCode>
                <c:ptCount val="12"/>
                <c:pt idx="0">
                  <c:v>53000</c:v>
                </c:pt>
                <c:pt idx="1">
                  <c:v>54000</c:v>
                </c:pt>
                <c:pt idx="2">
                  <c:v>52000</c:v>
                </c:pt>
                <c:pt idx="3">
                  <c:v>47000</c:v>
                </c:pt>
                <c:pt idx="4">
                  <c:v>50000</c:v>
                </c:pt>
                <c:pt idx="5">
                  <c:v>45000</c:v>
                </c:pt>
                <c:pt idx="6">
                  <c:v>36000</c:v>
                </c:pt>
                <c:pt idx="7">
                  <c:v>35000</c:v>
                </c:pt>
                <c:pt idx="8">
                  <c:v>29000</c:v>
                </c:pt>
                <c:pt idx="9">
                  <c:v>32000</c:v>
                </c:pt>
                <c:pt idx="10">
                  <c:v>31000</c:v>
                </c:pt>
                <c:pt idx="11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6-4367-94E0-78DFC3EDF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45216"/>
        <c:axId val="104775680"/>
      </c:areaChart>
      <c:catAx>
        <c:axId val="10474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775680"/>
        <c:crosses val="autoZero"/>
        <c:auto val="1"/>
        <c:lblAlgn val="ctr"/>
        <c:lblOffset val="100"/>
        <c:noMultiLvlLbl val="0"/>
      </c:catAx>
      <c:valAx>
        <c:axId val="104775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047452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62" cy="337863"/>
          </a:xfrm>
          <a:prstGeom prst="rect">
            <a:avLst/>
          </a:prstGeom>
        </p:spPr>
        <p:txBody>
          <a:bodyPr vert="horz" lIns="48363" tIns="24181" rIns="48363" bIns="24181" rtlCol="0"/>
          <a:lstStyle>
            <a:lvl1pPr algn="l">
              <a:defRPr sz="6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1963" y="0"/>
            <a:ext cx="4278362" cy="337863"/>
          </a:xfrm>
          <a:prstGeom prst="rect">
            <a:avLst/>
          </a:prstGeom>
        </p:spPr>
        <p:txBody>
          <a:bodyPr vert="horz" lIns="48363" tIns="24181" rIns="48363" bIns="24181" rtlCol="0"/>
          <a:lstStyle>
            <a:lvl1pPr algn="r">
              <a:defRPr sz="600"/>
            </a:lvl1pPr>
          </a:lstStyle>
          <a:p>
            <a:fld id="{86604694-5C7A-9E4F-8BB4-E6CB4328D345}" type="datetimeFigureOut">
              <a:rPr lang="nl-NL" smtClean="0"/>
              <a:t>12-2-2020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363" tIns="24181" rIns="48363" bIns="24181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6955" y="3244240"/>
            <a:ext cx="7898754" cy="2655582"/>
          </a:xfrm>
          <a:prstGeom prst="rect">
            <a:avLst/>
          </a:prstGeom>
        </p:spPr>
        <p:txBody>
          <a:bodyPr vert="horz" lIns="48363" tIns="24181" rIns="48363" bIns="24181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04251"/>
            <a:ext cx="4278362" cy="337862"/>
          </a:xfrm>
          <a:prstGeom prst="rect">
            <a:avLst/>
          </a:prstGeom>
        </p:spPr>
        <p:txBody>
          <a:bodyPr vert="horz" lIns="48363" tIns="24181" rIns="48363" bIns="24181" rtlCol="0" anchor="b"/>
          <a:lstStyle>
            <a:lvl1pPr algn="l">
              <a:defRPr sz="6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1963" y="6404251"/>
            <a:ext cx="4278362" cy="337862"/>
          </a:xfrm>
          <a:prstGeom prst="rect">
            <a:avLst/>
          </a:prstGeom>
        </p:spPr>
        <p:txBody>
          <a:bodyPr vert="horz" lIns="48363" tIns="24181" rIns="48363" bIns="24181" rtlCol="0" anchor="b"/>
          <a:lstStyle>
            <a:lvl1pPr algn="r">
              <a:defRPr sz="600"/>
            </a:lvl1pPr>
          </a:lstStyle>
          <a:p>
            <a:fld id="{35DA212E-49B0-234E-AC98-8EE8829FDE7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714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AE6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5612394" y="628253"/>
            <a:ext cx="13863452" cy="887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2989" y="529582"/>
            <a:ext cx="17598121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E03B8"/>
                </a:solidFill>
                <a:latin typeface="Helvetica-Light"/>
                <a:cs typeface="Helvetica-Light"/>
              </a:defRPr>
            </a:lvl1pPr>
          </a:lstStyle>
          <a:p>
            <a:pPr marL="12700">
              <a:lnSpc>
                <a:spcPts val="1860"/>
              </a:lnSpc>
            </a:pPr>
            <a:r>
              <a:rPr spc="-25" dirty="0"/>
              <a:t>Gedreven </a:t>
            </a:r>
            <a:r>
              <a:rPr spc="-5" dirty="0"/>
              <a:t>door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2E03B8"/>
                </a:solidFill>
                <a:latin typeface="Helvetica"/>
                <a:cs typeface="Helvetica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E03B8"/>
                </a:solidFill>
                <a:latin typeface="Helvetica-Light"/>
                <a:cs typeface="Helvetica-Light"/>
              </a:defRPr>
            </a:lvl1pPr>
          </a:lstStyle>
          <a:p>
            <a:pPr marL="12700">
              <a:lnSpc>
                <a:spcPts val="1860"/>
              </a:lnSpc>
            </a:pPr>
            <a:r>
              <a:rPr spc="-25" dirty="0"/>
              <a:t>Gedreven </a:t>
            </a:r>
            <a:r>
              <a:rPr spc="-5" dirty="0"/>
              <a:t>door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2E03B8"/>
                </a:solidFill>
                <a:latin typeface="Helvetica"/>
                <a:cs typeface="Helvetica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E03B8"/>
                </a:solidFill>
                <a:latin typeface="Helvetica-Light"/>
                <a:cs typeface="Helvetica-Light"/>
              </a:defRPr>
            </a:lvl1pPr>
          </a:lstStyle>
          <a:p>
            <a:pPr marL="12700">
              <a:lnSpc>
                <a:spcPts val="1860"/>
              </a:lnSpc>
            </a:pPr>
            <a:r>
              <a:rPr spc="-25" dirty="0"/>
              <a:t>Gedreven </a:t>
            </a:r>
            <a:r>
              <a:rPr spc="-5" dirty="0"/>
              <a:t>door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2E03B8"/>
                </a:solidFill>
                <a:latin typeface="Helvetica"/>
                <a:cs typeface="Helvetica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E03B8"/>
                </a:solidFill>
                <a:latin typeface="Helvetica-Light"/>
                <a:cs typeface="Helvetica-Light"/>
              </a:defRPr>
            </a:lvl1pPr>
          </a:lstStyle>
          <a:p>
            <a:pPr marL="12700">
              <a:lnSpc>
                <a:spcPts val="1860"/>
              </a:lnSpc>
            </a:pPr>
            <a:r>
              <a:rPr spc="-25" dirty="0"/>
              <a:t>Gedreven </a:t>
            </a:r>
            <a:r>
              <a:rPr spc="-5" dirty="0"/>
              <a:t>door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E03B8"/>
                </a:solidFill>
                <a:latin typeface="Helvetica-Light"/>
                <a:cs typeface="Helvetica-Light"/>
              </a:defRPr>
            </a:lvl1pPr>
          </a:lstStyle>
          <a:p>
            <a:pPr marL="12700">
              <a:lnSpc>
                <a:spcPts val="1860"/>
              </a:lnSpc>
            </a:pPr>
            <a:r>
              <a:rPr spc="-25" dirty="0"/>
              <a:t>Gedreven </a:t>
            </a:r>
            <a:r>
              <a:rPr spc="-5" dirty="0"/>
              <a:t>door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579" y="1243806"/>
            <a:ext cx="1717294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2E03B8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3806" y="10477384"/>
            <a:ext cx="206756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E03B8"/>
                </a:solidFill>
                <a:latin typeface="Helvetica-Light"/>
                <a:cs typeface="Helvetica-Light"/>
              </a:defRPr>
            </a:lvl1pPr>
          </a:lstStyle>
          <a:p>
            <a:pPr marL="12700">
              <a:lnSpc>
                <a:spcPts val="1860"/>
              </a:lnSpc>
            </a:pPr>
            <a:r>
              <a:rPr spc="-25" dirty="0"/>
              <a:t>Gedreven </a:t>
            </a:r>
            <a:r>
              <a:rPr spc="-5" dirty="0"/>
              <a:t>door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FB790B3-1274-2444-BF6E-3BD8526833D8}"/>
              </a:ext>
            </a:extLst>
          </p:cNvPr>
          <p:cNvSpPr txBox="1"/>
          <p:nvPr/>
        </p:nvSpPr>
        <p:spPr>
          <a:xfrm>
            <a:off x="1252988" y="1082246"/>
            <a:ext cx="10311229" cy="4661533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 marR="5080">
              <a:lnSpc>
                <a:spcPts val="8240"/>
              </a:lnSpc>
              <a:spcBef>
                <a:spcPts val="1750"/>
              </a:spcBef>
            </a:pPr>
            <a:r>
              <a:rPr lang="nl-NL" sz="8250" spc="425" dirty="0">
                <a:solidFill>
                  <a:srgbClr val="FF3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Passantentellingen Binnenstad Deventer</a:t>
            </a:r>
          </a:p>
          <a:p>
            <a:pPr marL="12700" marR="5080">
              <a:lnSpc>
                <a:spcPts val="8240"/>
              </a:lnSpc>
              <a:spcBef>
                <a:spcPts val="1750"/>
              </a:spcBef>
            </a:pPr>
            <a:endParaRPr sz="8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EF72D00-7387-0E48-B771-F87EA830F741}"/>
              </a:ext>
            </a:extLst>
          </p:cNvPr>
          <p:cNvSpPr txBox="1"/>
          <p:nvPr/>
        </p:nvSpPr>
        <p:spPr>
          <a:xfrm>
            <a:off x="1252989" y="529582"/>
            <a:ext cx="2565400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4710" algn="l"/>
              </a:tabLst>
            </a:pPr>
            <a:r>
              <a:rPr lang="nl-NL" sz="2700" spc="175" dirty="0">
                <a:solidFill>
                  <a:srgbClr val="2E0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 2020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B035EE-ACC4-5A43-B7F2-E010A7990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89" y="10321534"/>
            <a:ext cx="2565400" cy="330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E22F371-1360-A546-83D0-F57402EFA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36" y="9507483"/>
            <a:ext cx="2832471" cy="1785992"/>
          </a:xfrm>
          <a:prstGeom prst="rect">
            <a:avLst/>
          </a:prstGeom>
        </p:spPr>
      </p:pic>
      <p:pic>
        <p:nvPicPr>
          <p:cNvPr id="10" name="Afbeelding 9" descr="https://www.deventer.nl/wonen/woningzoekend/wonen-boven-winkels-deventer/winkelstraat/full.jpg">
            <a:extLst>
              <a:ext uri="{FF2B5EF4-FFF2-40B4-BE49-F238E27FC236}">
                <a16:creationId xmlns:a16="http://schemas.microsoft.com/office/drawing/2014/main" id="{D7DEE857-4C42-405E-BC25-2B08119C8EB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38" y="2342307"/>
            <a:ext cx="11809312" cy="67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85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806" y="556797"/>
            <a:ext cx="397764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1800" spc="125" dirty="0">
                <a:solidFill>
                  <a:srgbClr val="2E0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Passantentellingen Deventer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43806" y="1243806"/>
            <a:ext cx="135858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4900" algn="l"/>
                <a:tab pos="9097645" algn="l"/>
                <a:tab pos="12125325" algn="l"/>
              </a:tabLst>
            </a:pPr>
            <a:r>
              <a:rPr lang="nl-NL" spc="-204" dirty="0">
                <a:latin typeface="Arial" panose="020B0604020202020204" pitchFamily="34" charset="0"/>
                <a:cs typeface="Arial" panose="020B0604020202020204" pitchFamily="34" charset="0"/>
              </a:rPr>
              <a:t>Passantentelling Binnenstad Deventer</a:t>
            </a:r>
            <a:endParaRPr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12090" y="2372427"/>
            <a:ext cx="6912768" cy="6014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98440" algn="l"/>
              </a:tabLst>
            </a:pPr>
            <a:r>
              <a:rPr lang="nl-NL" sz="2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Vergelijk ontwikkeling aantal bezoekers per week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98440" algn="l"/>
              </a:tabLst>
            </a:pPr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Index: 2014=100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Afbeelding 143">
            <a:extLst>
              <a:ext uri="{FF2B5EF4-FFF2-40B4-BE49-F238E27FC236}">
                <a16:creationId xmlns:a16="http://schemas.microsoft.com/office/drawing/2014/main" id="{20180634-FE53-9D45-A065-F64F983BC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9998075"/>
            <a:ext cx="20104100" cy="1298389"/>
          </a:xfrm>
          <a:prstGeom prst="rect">
            <a:avLst/>
          </a:prstGeom>
        </p:spPr>
      </p:pic>
      <p:sp>
        <p:nvSpPr>
          <p:cNvPr id="15" name="object 26">
            <a:extLst>
              <a:ext uri="{FF2B5EF4-FFF2-40B4-BE49-F238E27FC236}">
                <a16:creationId xmlns:a16="http://schemas.microsoft.com/office/drawing/2014/main" id="{954FF148-1A87-4BA4-B4C0-72F41E74E3CE}"/>
              </a:ext>
            </a:extLst>
          </p:cNvPr>
          <p:cNvSpPr txBox="1"/>
          <p:nvPr/>
        </p:nvSpPr>
        <p:spPr>
          <a:xfrm>
            <a:off x="1243806" y="2380128"/>
            <a:ext cx="7373544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98440" algn="l"/>
              </a:tabLst>
            </a:pPr>
            <a:r>
              <a:rPr lang="nl-NL" sz="2150" spc="105" dirty="0">
                <a:solidFill>
                  <a:srgbClr val="FF3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Passanten op zaterdag in de Binnenstad Deventer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Grafiek 2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938074"/>
              </p:ext>
            </p:extLst>
          </p:nvPr>
        </p:nvGraphicFramePr>
        <p:xfrm>
          <a:off x="1242902" y="2930223"/>
          <a:ext cx="7801036" cy="438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FEA7AACF-F41F-45EA-8D3B-660788146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701" y="2995399"/>
            <a:ext cx="6720914" cy="4488389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31A909A-C4C5-4CD5-A63F-DB86C046A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27374"/>
              </p:ext>
            </p:extLst>
          </p:nvPr>
        </p:nvGraphicFramePr>
        <p:xfrm>
          <a:off x="10443700" y="7742906"/>
          <a:ext cx="6720912" cy="155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8006">
                  <a:extLst>
                    <a:ext uri="{9D8B030D-6E8A-4147-A177-3AD203B41FA5}">
                      <a16:colId xmlns:a16="http://schemas.microsoft.com/office/drawing/2014/main" val="99483494"/>
                    </a:ext>
                  </a:extLst>
                </a:gridCol>
                <a:gridCol w="767151">
                  <a:extLst>
                    <a:ext uri="{9D8B030D-6E8A-4147-A177-3AD203B41FA5}">
                      <a16:colId xmlns:a16="http://schemas.microsoft.com/office/drawing/2014/main" val="3609693310"/>
                    </a:ext>
                  </a:extLst>
                </a:gridCol>
                <a:gridCol w="767151">
                  <a:extLst>
                    <a:ext uri="{9D8B030D-6E8A-4147-A177-3AD203B41FA5}">
                      <a16:colId xmlns:a16="http://schemas.microsoft.com/office/drawing/2014/main" val="269095258"/>
                    </a:ext>
                  </a:extLst>
                </a:gridCol>
                <a:gridCol w="767151">
                  <a:extLst>
                    <a:ext uri="{9D8B030D-6E8A-4147-A177-3AD203B41FA5}">
                      <a16:colId xmlns:a16="http://schemas.microsoft.com/office/drawing/2014/main" val="3794328966"/>
                    </a:ext>
                  </a:extLst>
                </a:gridCol>
                <a:gridCol w="767151">
                  <a:extLst>
                    <a:ext uri="{9D8B030D-6E8A-4147-A177-3AD203B41FA5}">
                      <a16:colId xmlns:a16="http://schemas.microsoft.com/office/drawing/2014/main" val="3559515905"/>
                    </a:ext>
                  </a:extLst>
                </a:gridCol>
                <a:gridCol w="767151">
                  <a:extLst>
                    <a:ext uri="{9D8B030D-6E8A-4147-A177-3AD203B41FA5}">
                      <a16:colId xmlns:a16="http://schemas.microsoft.com/office/drawing/2014/main" val="3879435977"/>
                    </a:ext>
                  </a:extLst>
                </a:gridCol>
                <a:gridCol w="767151">
                  <a:extLst>
                    <a:ext uri="{9D8B030D-6E8A-4147-A177-3AD203B41FA5}">
                      <a16:colId xmlns:a16="http://schemas.microsoft.com/office/drawing/2014/main" val="3694503251"/>
                    </a:ext>
                  </a:extLst>
                </a:gridCol>
              </a:tblGrid>
              <a:tr h="39854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2014</a:t>
                      </a:r>
                      <a:endParaRPr lang="nl-N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2015</a:t>
                      </a:r>
                      <a:endParaRPr lang="nl-N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2016</a:t>
                      </a:r>
                      <a:endParaRPr lang="nl-N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2017</a:t>
                      </a:r>
                      <a:endParaRPr lang="nl-N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2018</a:t>
                      </a:r>
                      <a:endParaRPr lang="nl-N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2019</a:t>
                      </a:r>
                      <a:endParaRPr lang="nl-N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785431"/>
                  </a:ext>
                </a:extLst>
              </a:tr>
              <a:tr h="39854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Landelijk NL</a:t>
                      </a:r>
                      <a:endParaRPr lang="nl-NL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7982231"/>
                  </a:ext>
                </a:extLst>
              </a:tr>
              <a:tr h="37956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Hoofdwinkelgebied groot</a:t>
                      </a:r>
                      <a:endParaRPr lang="nl-NL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888873"/>
                  </a:ext>
                </a:extLst>
              </a:tr>
              <a:tr h="37956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Centrum Deventer</a:t>
                      </a:r>
                      <a:endParaRPr lang="nl-NL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96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067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95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806" y="556797"/>
            <a:ext cx="397764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1800" spc="125" dirty="0">
                <a:solidFill>
                  <a:srgbClr val="2E0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Passantentellingen Deventer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43806" y="1243806"/>
            <a:ext cx="135858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14900" algn="l"/>
                <a:tab pos="9097645" algn="l"/>
                <a:tab pos="12125325" algn="l"/>
              </a:tabLst>
            </a:pPr>
            <a:r>
              <a:rPr lang="nl-NL" spc="-204" dirty="0">
                <a:latin typeface="Arial" panose="020B0604020202020204" pitchFamily="34" charset="0"/>
                <a:cs typeface="Arial" panose="020B0604020202020204" pitchFamily="34" charset="0"/>
              </a:rPr>
              <a:t>Passantentelling Binnenstad Deventer</a:t>
            </a:r>
            <a:endParaRPr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Afbeelding 143">
            <a:extLst>
              <a:ext uri="{FF2B5EF4-FFF2-40B4-BE49-F238E27FC236}">
                <a16:creationId xmlns:a16="http://schemas.microsoft.com/office/drawing/2014/main" id="{20180634-FE53-9D45-A065-F64F983BC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9998075"/>
            <a:ext cx="20104100" cy="129838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0ED993B-D783-4E86-A580-1B9C9A31E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76" y="2955769"/>
            <a:ext cx="8062585" cy="7044154"/>
          </a:xfrm>
          <a:prstGeom prst="rect">
            <a:avLst/>
          </a:prstGeom>
        </p:spPr>
      </p:pic>
      <p:sp>
        <p:nvSpPr>
          <p:cNvPr id="11" name="object 26">
            <a:extLst>
              <a:ext uri="{FF2B5EF4-FFF2-40B4-BE49-F238E27FC236}">
                <a16:creationId xmlns:a16="http://schemas.microsoft.com/office/drawing/2014/main" id="{093B3A9B-08EC-40AC-9063-E77AC6D3FDB2}"/>
              </a:ext>
            </a:extLst>
          </p:cNvPr>
          <p:cNvSpPr txBox="1"/>
          <p:nvPr/>
        </p:nvSpPr>
        <p:spPr>
          <a:xfrm>
            <a:off x="1243806" y="2506677"/>
            <a:ext cx="5372261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98440" algn="l"/>
              </a:tabLst>
            </a:pPr>
            <a:r>
              <a:rPr lang="nl-NL" sz="2150" spc="105" dirty="0">
                <a:solidFill>
                  <a:srgbClr val="FF3D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Druktebeeld Deventer Centrum 2019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326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V kleurenpalet">
      <a:dk1>
        <a:srgbClr val="000000"/>
      </a:dk1>
      <a:lt1>
        <a:srgbClr val="FFFFFF"/>
      </a:lt1>
      <a:dk2>
        <a:srgbClr val="EAE6F8"/>
      </a:dk2>
      <a:lt2>
        <a:srgbClr val="D1EDDE"/>
      </a:lt2>
      <a:accent1>
        <a:srgbClr val="2C02B7"/>
      </a:accent1>
      <a:accent2>
        <a:srgbClr val="FF3C0A"/>
      </a:accent2>
      <a:accent3>
        <a:srgbClr val="D1EDDE"/>
      </a:accent3>
      <a:accent4>
        <a:srgbClr val="99DBC0"/>
      </a:accent4>
      <a:accent5>
        <a:srgbClr val="99B7A9"/>
      </a:accent5>
      <a:accent6>
        <a:srgbClr val="F6FBF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93EF57F-AB5F-6045-BB7A-2DC118617811}" vid="{2489A6C1-2221-BB47-8ED2-66FD507BA1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def</Template>
  <TotalTime>648</TotalTime>
  <Words>65</Words>
  <Application>Microsoft Office PowerPoint</Application>
  <PresentationFormat>Aangepast</PresentationFormat>
  <Paragraphs>38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Helvetica-Light</vt:lpstr>
      <vt:lpstr>Kantoorthema</vt:lpstr>
      <vt:lpstr>PowerPoint-presentatie</vt:lpstr>
      <vt:lpstr>Passantentelling Binnenstad Deventer</vt:lpstr>
      <vt:lpstr>Passantentelling Binnenstad Deventer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Stam, John</dc:creator>
  <cp:lastModifiedBy>Stam, John</cp:lastModifiedBy>
  <cp:revision>30</cp:revision>
  <cp:lastPrinted>2020-01-17T10:44:02Z</cp:lastPrinted>
  <dcterms:created xsi:type="dcterms:W3CDTF">2019-05-17T10:24:36Z</dcterms:created>
  <dcterms:modified xsi:type="dcterms:W3CDTF">2020-02-12T10:53:19Z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2019-02-04T00:00:00Z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2019-02-08T00:00:00Z</vt:filetime>
  </property>
</Properties>
</file>