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0" r:id="rId2"/>
    <p:sldId id="262" r:id="rId3"/>
    <p:sldId id="257" r:id="rId4"/>
    <p:sldId id="261" r:id="rId5"/>
  </p:sldIdLst>
  <p:sldSz cx="20104100" cy="11309350"/>
  <p:notesSz cx="9872663" cy="67421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06"/>
  </p:normalViewPr>
  <p:slideViewPr>
    <p:cSldViewPr>
      <p:cViewPr varScale="1">
        <p:scale>
          <a:sx n="70" d="100"/>
          <a:sy n="70" d="100"/>
        </p:scale>
        <p:origin x="354" y="6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verkooppunten!$E$15</c:f>
              <c:strCache>
                <c:ptCount val="1"/>
                <c:pt idx="0">
                  <c:v>Aantal leegstaande verkooppunten Deventer</c:v>
                </c:pt>
              </c:strCache>
            </c:strRef>
          </c:tx>
          <c:spPr>
            <a:ln w="28575" cap="rnd">
              <a:solidFill>
                <a:schemeClr val="accent1"/>
              </a:solidFill>
              <a:round/>
            </a:ln>
            <a:effectLst/>
          </c:spPr>
          <c:marker>
            <c:symbol val="none"/>
          </c:marker>
          <c:cat>
            <c:strRef>
              <c:f>verkooppunten!$G$1:$Q$1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verkooppunten!$G$15:$Q$15</c:f>
              <c:numCache>
                <c:formatCode>General</c:formatCode>
                <c:ptCount val="11"/>
                <c:pt idx="0">
                  <c:v>69</c:v>
                </c:pt>
                <c:pt idx="1">
                  <c:v>89</c:v>
                </c:pt>
                <c:pt idx="2">
                  <c:v>107</c:v>
                </c:pt>
                <c:pt idx="3">
                  <c:v>107</c:v>
                </c:pt>
                <c:pt idx="4">
                  <c:v>111</c:v>
                </c:pt>
                <c:pt idx="5">
                  <c:v>120</c:v>
                </c:pt>
                <c:pt idx="6">
                  <c:v>122</c:v>
                </c:pt>
                <c:pt idx="7">
                  <c:v>126</c:v>
                </c:pt>
                <c:pt idx="8">
                  <c:v>109</c:v>
                </c:pt>
                <c:pt idx="9">
                  <c:v>97</c:v>
                </c:pt>
                <c:pt idx="10">
                  <c:v>110</c:v>
                </c:pt>
              </c:numCache>
            </c:numRef>
          </c:val>
          <c:smooth val="0"/>
          <c:extLst>
            <c:ext xmlns:c16="http://schemas.microsoft.com/office/drawing/2014/chart" uri="{C3380CC4-5D6E-409C-BE32-E72D297353CC}">
              <c16:uniqueId val="{00000000-B370-4007-AD24-440D5B875427}"/>
            </c:ext>
          </c:extLst>
        </c:ser>
        <c:ser>
          <c:idx val="1"/>
          <c:order val="1"/>
          <c:tx>
            <c:strRef>
              <c:f>verkooppunten!$E$25</c:f>
              <c:strCache>
                <c:ptCount val="1"/>
                <c:pt idx="0">
                  <c:v>Aantal leegstaande verkooppunten Binnenstad</c:v>
                </c:pt>
              </c:strCache>
            </c:strRef>
          </c:tx>
          <c:spPr>
            <a:ln w="28575" cap="rnd">
              <a:solidFill>
                <a:schemeClr val="accent2"/>
              </a:solidFill>
              <a:round/>
            </a:ln>
            <a:effectLst/>
          </c:spPr>
          <c:marker>
            <c:symbol val="none"/>
          </c:marker>
          <c:cat>
            <c:strRef>
              <c:f>verkooppunten!$G$1:$Q$1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verkooppunten!$G$25:$Q$25</c:f>
              <c:numCache>
                <c:formatCode>General</c:formatCode>
                <c:ptCount val="11"/>
                <c:pt idx="0">
                  <c:v>35</c:v>
                </c:pt>
                <c:pt idx="1">
                  <c:v>47</c:v>
                </c:pt>
                <c:pt idx="2">
                  <c:v>70</c:v>
                </c:pt>
                <c:pt idx="3">
                  <c:v>68</c:v>
                </c:pt>
                <c:pt idx="4">
                  <c:v>72</c:v>
                </c:pt>
                <c:pt idx="5">
                  <c:v>73</c:v>
                </c:pt>
                <c:pt idx="6">
                  <c:v>75</c:v>
                </c:pt>
                <c:pt idx="7">
                  <c:v>74</c:v>
                </c:pt>
                <c:pt idx="8">
                  <c:v>66</c:v>
                </c:pt>
                <c:pt idx="9">
                  <c:v>54</c:v>
                </c:pt>
                <c:pt idx="10">
                  <c:v>60</c:v>
                </c:pt>
              </c:numCache>
            </c:numRef>
          </c:val>
          <c:smooth val="0"/>
          <c:extLst>
            <c:ext xmlns:c16="http://schemas.microsoft.com/office/drawing/2014/chart" uri="{C3380CC4-5D6E-409C-BE32-E72D297353CC}">
              <c16:uniqueId val="{00000001-B370-4007-AD24-440D5B875427}"/>
            </c:ext>
          </c:extLst>
        </c:ser>
        <c:dLbls>
          <c:showLegendKey val="0"/>
          <c:showVal val="0"/>
          <c:showCatName val="0"/>
          <c:showSerName val="0"/>
          <c:showPercent val="0"/>
          <c:showBubbleSize val="0"/>
        </c:dLbls>
        <c:smooth val="0"/>
        <c:axId val="639650120"/>
        <c:axId val="639648480"/>
      </c:lineChart>
      <c:catAx>
        <c:axId val="63965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39648480"/>
        <c:crosses val="autoZero"/>
        <c:auto val="1"/>
        <c:lblAlgn val="ctr"/>
        <c:lblOffset val="100"/>
        <c:noMultiLvlLbl val="0"/>
      </c:catAx>
      <c:valAx>
        <c:axId val="639648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396501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nl-NL"/>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verkooppunten!$E$19</c:f>
              <c:strCache>
                <c:ptCount val="1"/>
                <c:pt idx="0">
                  <c:v>Oppervlakte leegstaande verkooppunten Deventer totaal</c:v>
                </c:pt>
              </c:strCache>
            </c:strRef>
          </c:tx>
          <c:spPr>
            <a:ln w="28575" cap="rnd">
              <a:solidFill>
                <a:schemeClr val="accent1"/>
              </a:solidFill>
              <a:round/>
            </a:ln>
            <a:effectLst/>
          </c:spPr>
          <c:marker>
            <c:symbol val="none"/>
          </c:marker>
          <c:cat>
            <c:strRef>
              <c:f>verkooppunten!$G$1:$Q$1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verkooppunten!$G$19:$Q$19</c:f>
              <c:numCache>
                <c:formatCode>General</c:formatCode>
                <c:ptCount val="11"/>
                <c:pt idx="0">
                  <c:v>27955</c:v>
                </c:pt>
                <c:pt idx="1">
                  <c:v>31758</c:v>
                </c:pt>
                <c:pt idx="2">
                  <c:v>37660</c:v>
                </c:pt>
                <c:pt idx="3">
                  <c:v>34964</c:v>
                </c:pt>
                <c:pt idx="4">
                  <c:v>35298</c:v>
                </c:pt>
                <c:pt idx="5">
                  <c:v>38498</c:v>
                </c:pt>
                <c:pt idx="6">
                  <c:v>41164</c:v>
                </c:pt>
                <c:pt idx="7">
                  <c:v>42355</c:v>
                </c:pt>
                <c:pt idx="8">
                  <c:v>22282</c:v>
                </c:pt>
                <c:pt idx="9">
                  <c:v>19454</c:v>
                </c:pt>
                <c:pt idx="10">
                  <c:v>36718</c:v>
                </c:pt>
              </c:numCache>
            </c:numRef>
          </c:val>
          <c:smooth val="0"/>
          <c:extLst>
            <c:ext xmlns:c16="http://schemas.microsoft.com/office/drawing/2014/chart" uri="{C3380CC4-5D6E-409C-BE32-E72D297353CC}">
              <c16:uniqueId val="{00000000-9A3B-4963-99E6-8875F8DA684D}"/>
            </c:ext>
          </c:extLst>
        </c:ser>
        <c:ser>
          <c:idx val="1"/>
          <c:order val="1"/>
          <c:tx>
            <c:strRef>
              <c:f>verkooppunten!$E$29</c:f>
              <c:strCache>
                <c:ptCount val="1"/>
                <c:pt idx="0">
                  <c:v>Oppervlakte leegstaande verkooppunten Binnenstad</c:v>
                </c:pt>
              </c:strCache>
            </c:strRef>
          </c:tx>
          <c:spPr>
            <a:ln w="28575" cap="rnd">
              <a:solidFill>
                <a:schemeClr val="accent2"/>
              </a:solidFill>
              <a:round/>
            </a:ln>
            <a:effectLst/>
          </c:spPr>
          <c:marker>
            <c:symbol val="none"/>
          </c:marker>
          <c:cat>
            <c:strRef>
              <c:f>verkooppunten!$G$1:$Q$1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verkooppunten!$G$29:$Q$29</c:f>
              <c:numCache>
                <c:formatCode>General</c:formatCode>
                <c:ptCount val="11"/>
                <c:pt idx="0">
                  <c:v>5932</c:v>
                </c:pt>
                <c:pt idx="1">
                  <c:v>6416</c:v>
                </c:pt>
                <c:pt idx="2">
                  <c:v>11009</c:v>
                </c:pt>
                <c:pt idx="3">
                  <c:v>10750</c:v>
                </c:pt>
                <c:pt idx="4">
                  <c:v>11382</c:v>
                </c:pt>
                <c:pt idx="5">
                  <c:v>11161</c:v>
                </c:pt>
                <c:pt idx="6">
                  <c:v>11486</c:v>
                </c:pt>
                <c:pt idx="7">
                  <c:v>9105</c:v>
                </c:pt>
                <c:pt idx="8">
                  <c:v>9683</c:v>
                </c:pt>
                <c:pt idx="9">
                  <c:v>7367</c:v>
                </c:pt>
                <c:pt idx="10">
                  <c:v>7429</c:v>
                </c:pt>
              </c:numCache>
            </c:numRef>
          </c:val>
          <c:smooth val="0"/>
          <c:extLst>
            <c:ext xmlns:c16="http://schemas.microsoft.com/office/drawing/2014/chart" uri="{C3380CC4-5D6E-409C-BE32-E72D297353CC}">
              <c16:uniqueId val="{00000001-9A3B-4963-99E6-8875F8DA684D}"/>
            </c:ext>
          </c:extLst>
        </c:ser>
        <c:dLbls>
          <c:showLegendKey val="0"/>
          <c:showVal val="0"/>
          <c:showCatName val="0"/>
          <c:showSerName val="0"/>
          <c:showPercent val="0"/>
          <c:showBubbleSize val="0"/>
        </c:dLbls>
        <c:smooth val="0"/>
        <c:axId val="639650120"/>
        <c:axId val="639648480"/>
      </c:lineChart>
      <c:catAx>
        <c:axId val="63965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39648480"/>
        <c:crosses val="autoZero"/>
        <c:auto val="1"/>
        <c:lblAlgn val="ctr"/>
        <c:lblOffset val="100"/>
        <c:noMultiLvlLbl val="0"/>
      </c:catAx>
      <c:valAx>
        <c:axId val="639648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396501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nl-NL"/>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detailhandel!$E$34</c:f>
              <c:strCache>
                <c:ptCount val="1"/>
                <c:pt idx="0">
                  <c:v>Percentage winkelleegstand Deventer</c:v>
                </c:pt>
              </c:strCache>
            </c:strRef>
          </c:tx>
          <c:spPr>
            <a:solidFill>
              <a:schemeClr val="accent1"/>
            </a:solidFill>
            <a:ln>
              <a:noFill/>
            </a:ln>
            <a:effectLst/>
          </c:spPr>
          <c:invertIfNegative val="0"/>
          <c:cat>
            <c:strRef>
              <c:f>detailhandel!$L$1:$Q$1</c:f>
              <c:strCache>
                <c:ptCount val="6"/>
                <c:pt idx="0">
                  <c:v>2015</c:v>
                </c:pt>
                <c:pt idx="1">
                  <c:v>2016</c:v>
                </c:pt>
                <c:pt idx="2">
                  <c:v>2017</c:v>
                </c:pt>
                <c:pt idx="3">
                  <c:v>2018</c:v>
                </c:pt>
                <c:pt idx="4">
                  <c:v>2019</c:v>
                </c:pt>
                <c:pt idx="5">
                  <c:v>2020</c:v>
                </c:pt>
              </c:strCache>
            </c:strRef>
          </c:cat>
          <c:val>
            <c:numRef>
              <c:f>detailhandel!$L$34:$Q$34</c:f>
              <c:numCache>
                <c:formatCode>0.0%</c:formatCode>
                <c:ptCount val="6"/>
                <c:pt idx="0">
                  <c:v>9.4427244582043338E-2</c:v>
                </c:pt>
                <c:pt idx="1">
                  <c:v>9.7288676236044661E-2</c:v>
                </c:pt>
                <c:pt idx="2">
                  <c:v>8.7204563977180113E-2</c:v>
                </c:pt>
                <c:pt idx="3">
                  <c:v>8.9271089271089274E-2</c:v>
                </c:pt>
                <c:pt idx="4">
                  <c:v>8.0631753948462184E-2</c:v>
                </c:pt>
                <c:pt idx="5">
                  <c:v>9.4178082191780824E-2</c:v>
                </c:pt>
              </c:numCache>
            </c:numRef>
          </c:val>
          <c:extLst>
            <c:ext xmlns:c16="http://schemas.microsoft.com/office/drawing/2014/chart" uri="{C3380CC4-5D6E-409C-BE32-E72D297353CC}">
              <c16:uniqueId val="{00000000-77F9-4ED9-AAE0-26A90E30BB34}"/>
            </c:ext>
          </c:extLst>
        </c:ser>
        <c:ser>
          <c:idx val="1"/>
          <c:order val="1"/>
          <c:tx>
            <c:strRef>
              <c:f>detailhandel!$E$35</c:f>
              <c:strCache>
                <c:ptCount val="1"/>
                <c:pt idx="0">
                  <c:v>Percentage oppervlakte winkelleegstand Deventer</c:v>
                </c:pt>
              </c:strCache>
            </c:strRef>
          </c:tx>
          <c:spPr>
            <a:solidFill>
              <a:schemeClr val="accent2"/>
            </a:solidFill>
            <a:ln>
              <a:noFill/>
            </a:ln>
            <a:effectLst/>
          </c:spPr>
          <c:invertIfNegative val="0"/>
          <c:cat>
            <c:strRef>
              <c:f>detailhandel!$L$1:$Q$1</c:f>
              <c:strCache>
                <c:ptCount val="6"/>
                <c:pt idx="0">
                  <c:v>2015</c:v>
                </c:pt>
                <c:pt idx="1">
                  <c:v>2016</c:v>
                </c:pt>
                <c:pt idx="2">
                  <c:v>2017</c:v>
                </c:pt>
                <c:pt idx="3">
                  <c:v>2018</c:v>
                </c:pt>
                <c:pt idx="4">
                  <c:v>2019</c:v>
                </c:pt>
                <c:pt idx="5">
                  <c:v>2020</c:v>
                </c:pt>
              </c:strCache>
            </c:strRef>
          </c:cat>
          <c:val>
            <c:numRef>
              <c:f>detailhandel!$L$35:$Q$35</c:f>
              <c:numCache>
                <c:formatCode>0.0%</c:formatCode>
                <c:ptCount val="6"/>
                <c:pt idx="0">
                  <c:v>0.14150242955753381</c:v>
                </c:pt>
                <c:pt idx="1">
                  <c:v>0.14894606295579996</c:v>
                </c:pt>
                <c:pt idx="2">
                  <c:v>0.14585607581554397</c:v>
                </c:pt>
                <c:pt idx="3">
                  <c:v>8.2400646424602597E-2</c:v>
                </c:pt>
                <c:pt idx="4">
                  <c:v>7.158996400998005E-2</c:v>
                </c:pt>
                <c:pt idx="5">
                  <c:v>0.1276708194395669</c:v>
                </c:pt>
              </c:numCache>
            </c:numRef>
          </c:val>
          <c:extLst>
            <c:ext xmlns:c16="http://schemas.microsoft.com/office/drawing/2014/chart" uri="{C3380CC4-5D6E-409C-BE32-E72D297353CC}">
              <c16:uniqueId val="{00000001-77F9-4ED9-AAE0-26A90E30BB34}"/>
            </c:ext>
          </c:extLst>
        </c:ser>
        <c:dLbls>
          <c:showLegendKey val="0"/>
          <c:showVal val="0"/>
          <c:showCatName val="0"/>
          <c:showSerName val="0"/>
          <c:showPercent val="0"/>
          <c:showBubbleSize val="0"/>
        </c:dLbls>
        <c:gapWidth val="219"/>
        <c:overlap val="-27"/>
        <c:axId val="684019952"/>
        <c:axId val="684022576"/>
      </c:barChart>
      <c:catAx>
        <c:axId val="68401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84022576"/>
        <c:crosses val="autoZero"/>
        <c:auto val="1"/>
        <c:lblAlgn val="ctr"/>
        <c:lblOffset val="100"/>
        <c:noMultiLvlLbl val="0"/>
      </c:catAx>
      <c:valAx>
        <c:axId val="684022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840199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nl-NL"/>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detailhandel!$E$36</c:f>
              <c:strCache>
                <c:ptCount val="1"/>
                <c:pt idx="0">
                  <c:v>% winkelleegstand Binnenstad</c:v>
                </c:pt>
              </c:strCache>
            </c:strRef>
          </c:tx>
          <c:spPr>
            <a:solidFill>
              <a:schemeClr val="accent1"/>
            </a:solidFill>
            <a:ln>
              <a:noFill/>
            </a:ln>
            <a:effectLst/>
          </c:spPr>
          <c:invertIfNegative val="0"/>
          <c:cat>
            <c:strRef>
              <c:f>detailhandel!$L$1:$Q$1</c:f>
              <c:strCache>
                <c:ptCount val="6"/>
                <c:pt idx="0">
                  <c:v>2015</c:v>
                </c:pt>
                <c:pt idx="1">
                  <c:v>2016</c:v>
                </c:pt>
                <c:pt idx="2">
                  <c:v>2017</c:v>
                </c:pt>
                <c:pt idx="3">
                  <c:v>2018</c:v>
                </c:pt>
                <c:pt idx="4">
                  <c:v>2019</c:v>
                </c:pt>
                <c:pt idx="5">
                  <c:v>2020</c:v>
                </c:pt>
              </c:strCache>
            </c:strRef>
          </c:cat>
          <c:val>
            <c:numRef>
              <c:f>detailhandel!$L$36:$Q$36</c:f>
              <c:numCache>
                <c:formatCode>0.0%</c:formatCode>
                <c:ptCount val="6"/>
                <c:pt idx="0">
                  <c:v>0.1069364161849711</c:v>
                </c:pt>
                <c:pt idx="1">
                  <c:v>0.11212121212121212</c:v>
                </c:pt>
                <c:pt idx="2">
                  <c:v>8.957415565345081E-2</c:v>
                </c:pt>
                <c:pt idx="3">
                  <c:v>9.880239520958084E-2</c:v>
                </c:pt>
                <c:pt idx="4">
                  <c:v>8.598726114649681E-2</c:v>
                </c:pt>
                <c:pt idx="5">
                  <c:v>9.6000000000000002E-2</c:v>
                </c:pt>
              </c:numCache>
            </c:numRef>
          </c:val>
          <c:extLst>
            <c:ext xmlns:c16="http://schemas.microsoft.com/office/drawing/2014/chart" uri="{C3380CC4-5D6E-409C-BE32-E72D297353CC}">
              <c16:uniqueId val="{00000000-BC43-4A51-8CCB-009952EA3450}"/>
            </c:ext>
          </c:extLst>
        </c:ser>
        <c:ser>
          <c:idx val="1"/>
          <c:order val="1"/>
          <c:tx>
            <c:strRef>
              <c:f>detailhandel!$E$37</c:f>
              <c:strCache>
                <c:ptCount val="1"/>
                <c:pt idx="0">
                  <c:v>% oppervlakte winkelleegstand Binnenstad</c:v>
                </c:pt>
              </c:strCache>
            </c:strRef>
          </c:tx>
          <c:spPr>
            <a:solidFill>
              <a:schemeClr val="accent2"/>
            </a:solidFill>
            <a:ln>
              <a:noFill/>
            </a:ln>
            <a:effectLst/>
          </c:spPr>
          <c:invertIfNegative val="0"/>
          <c:cat>
            <c:strRef>
              <c:f>detailhandel!$L$1:$Q$1</c:f>
              <c:strCache>
                <c:ptCount val="6"/>
                <c:pt idx="0">
                  <c:v>2015</c:v>
                </c:pt>
                <c:pt idx="1">
                  <c:v>2016</c:v>
                </c:pt>
                <c:pt idx="2">
                  <c:v>2017</c:v>
                </c:pt>
                <c:pt idx="3">
                  <c:v>2018</c:v>
                </c:pt>
                <c:pt idx="4">
                  <c:v>2019</c:v>
                </c:pt>
                <c:pt idx="5">
                  <c:v>2020</c:v>
                </c:pt>
              </c:strCache>
            </c:strRef>
          </c:cat>
          <c:val>
            <c:numRef>
              <c:f>detailhandel!$L$37:$Q$37</c:f>
              <c:numCache>
                <c:formatCode>0.0%</c:formatCode>
                <c:ptCount val="6"/>
                <c:pt idx="0">
                  <c:v>0.11878875861960141</c:v>
                </c:pt>
                <c:pt idx="1">
                  <c:v>9.875378257898676E-2</c:v>
                </c:pt>
                <c:pt idx="2">
                  <c:v>8.606414991474827E-2</c:v>
                </c:pt>
                <c:pt idx="3">
                  <c:v>0.10380129497019852</c:v>
                </c:pt>
                <c:pt idx="4">
                  <c:v>8.2861866894620217E-2</c:v>
                </c:pt>
                <c:pt idx="5">
                  <c:v>8.4000000000000005E-2</c:v>
                </c:pt>
              </c:numCache>
            </c:numRef>
          </c:val>
          <c:extLst>
            <c:ext xmlns:c16="http://schemas.microsoft.com/office/drawing/2014/chart" uri="{C3380CC4-5D6E-409C-BE32-E72D297353CC}">
              <c16:uniqueId val="{00000001-BC43-4A51-8CCB-009952EA3450}"/>
            </c:ext>
          </c:extLst>
        </c:ser>
        <c:dLbls>
          <c:showLegendKey val="0"/>
          <c:showVal val="0"/>
          <c:showCatName val="0"/>
          <c:showSerName val="0"/>
          <c:showPercent val="0"/>
          <c:showBubbleSize val="0"/>
        </c:dLbls>
        <c:gapWidth val="219"/>
        <c:overlap val="-27"/>
        <c:axId val="684019952"/>
        <c:axId val="684022576"/>
      </c:barChart>
      <c:catAx>
        <c:axId val="68401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84022576"/>
        <c:crosses val="autoZero"/>
        <c:auto val="1"/>
        <c:lblAlgn val="ctr"/>
        <c:lblOffset val="100"/>
        <c:noMultiLvlLbl val="0"/>
      </c:catAx>
      <c:valAx>
        <c:axId val="684022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840199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nl-NL"/>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278362" cy="337863"/>
          </a:xfrm>
          <a:prstGeom prst="rect">
            <a:avLst/>
          </a:prstGeom>
        </p:spPr>
        <p:txBody>
          <a:bodyPr vert="horz" lIns="48363" tIns="24181" rIns="48363" bIns="24181" rtlCol="0"/>
          <a:lstStyle>
            <a:lvl1pPr algn="l">
              <a:defRPr sz="600"/>
            </a:lvl1pPr>
          </a:lstStyle>
          <a:p>
            <a:endParaRPr lang="nl-NL" dirty="0"/>
          </a:p>
        </p:txBody>
      </p:sp>
      <p:sp>
        <p:nvSpPr>
          <p:cNvPr id="3" name="Tijdelijke aanduiding voor datum 2"/>
          <p:cNvSpPr>
            <a:spLocks noGrp="1"/>
          </p:cNvSpPr>
          <p:nvPr>
            <p:ph type="dt" idx="1"/>
          </p:nvPr>
        </p:nvSpPr>
        <p:spPr>
          <a:xfrm>
            <a:off x="5591963" y="0"/>
            <a:ext cx="4278362" cy="337863"/>
          </a:xfrm>
          <a:prstGeom prst="rect">
            <a:avLst/>
          </a:prstGeom>
        </p:spPr>
        <p:txBody>
          <a:bodyPr vert="horz" lIns="48363" tIns="24181" rIns="48363" bIns="24181" rtlCol="0"/>
          <a:lstStyle>
            <a:lvl1pPr algn="r">
              <a:defRPr sz="600"/>
            </a:lvl1pPr>
          </a:lstStyle>
          <a:p>
            <a:fld id="{86604694-5C7A-9E4F-8BB4-E6CB4328D345}" type="datetimeFigureOut">
              <a:rPr lang="nl-NL" smtClean="0"/>
              <a:t>17-1-2020</a:t>
            </a:fld>
            <a:endParaRPr lang="nl-NL" dirty="0"/>
          </a:p>
        </p:txBody>
      </p:sp>
      <p:sp>
        <p:nvSpPr>
          <p:cNvPr id="4" name="Tijdelijke aanduiding voor dia-afbeelding 3"/>
          <p:cNvSpPr>
            <a:spLocks noGrp="1" noRot="1" noChangeAspect="1"/>
          </p:cNvSpPr>
          <p:nvPr>
            <p:ph type="sldImg" idx="2"/>
          </p:nvPr>
        </p:nvSpPr>
        <p:spPr>
          <a:xfrm>
            <a:off x="2914650" y="842963"/>
            <a:ext cx="4043363" cy="2274887"/>
          </a:xfrm>
          <a:prstGeom prst="rect">
            <a:avLst/>
          </a:prstGeom>
          <a:noFill/>
          <a:ln w="12700">
            <a:solidFill>
              <a:prstClr val="black"/>
            </a:solidFill>
          </a:ln>
        </p:spPr>
        <p:txBody>
          <a:bodyPr vert="horz" lIns="48363" tIns="24181" rIns="48363" bIns="24181" rtlCol="0" anchor="ctr"/>
          <a:lstStyle/>
          <a:p>
            <a:endParaRPr lang="nl-NL" dirty="0"/>
          </a:p>
        </p:txBody>
      </p:sp>
      <p:sp>
        <p:nvSpPr>
          <p:cNvPr id="5" name="Tijdelijke aanduiding voor notities 4"/>
          <p:cNvSpPr>
            <a:spLocks noGrp="1"/>
          </p:cNvSpPr>
          <p:nvPr>
            <p:ph type="body" sz="quarter" idx="3"/>
          </p:nvPr>
        </p:nvSpPr>
        <p:spPr>
          <a:xfrm>
            <a:off x="986955" y="3244240"/>
            <a:ext cx="7898754" cy="2655582"/>
          </a:xfrm>
          <a:prstGeom prst="rect">
            <a:avLst/>
          </a:prstGeom>
        </p:spPr>
        <p:txBody>
          <a:bodyPr vert="horz" lIns="48363" tIns="24181" rIns="48363" bIns="24181"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6404251"/>
            <a:ext cx="4278362" cy="337862"/>
          </a:xfrm>
          <a:prstGeom prst="rect">
            <a:avLst/>
          </a:prstGeom>
        </p:spPr>
        <p:txBody>
          <a:bodyPr vert="horz" lIns="48363" tIns="24181" rIns="48363" bIns="24181" rtlCol="0" anchor="b"/>
          <a:lstStyle>
            <a:lvl1pPr algn="l">
              <a:defRPr sz="600"/>
            </a:lvl1pPr>
          </a:lstStyle>
          <a:p>
            <a:endParaRPr lang="nl-NL" dirty="0"/>
          </a:p>
        </p:txBody>
      </p:sp>
      <p:sp>
        <p:nvSpPr>
          <p:cNvPr id="7" name="Tijdelijke aanduiding voor dianummer 6"/>
          <p:cNvSpPr>
            <a:spLocks noGrp="1"/>
          </p:cNvSpPr>
          <p:nvPr>
            <p:ph type="sldNum" sz="quarter" idx="5"/>
          </p:nvPr>
        </p:nvSpPr>
        <p:spPr>
          <a:xfrm>
            <a:off x="5591963" y="6404251"/>
            <a:ext cx="4278362" cy="337862"/>
          </a:xfrm>
          <a:prstGeom prst="rect">
            <a:avLst/>
          </a:prstGeom>
        </p:spPr>
        <p:txBody>
          <a:bodyPr vert="horz" lIns="48363" tIns="24181" rIns="48363" bIns="24181" rtlCol="0" anchor="b"/>
          <a:lstStyle>
            <a:lvl1pPr algn="r">
              <a:defRPr sz="600"/>
            </a:lvl1pPr>
          </a:lstStyle>
          <a:p>
            <a:fld id="{35DA212E-49B0-234E-AC98-8EE8829FDE7B}" type="slidenum">
              <a:rPr lang="nl-NL" smtClean="0"/>
              <a:t>‹nr.›</a:t>
            </a:fld>
            <a:endParaRPr lang="nl-NL" dirty="0"/>
          </a:p>
        </p:txBody>
      </p:sp>
    </p:spTree>
    <p:extLst>
      <p:ext uri="{BB962C8B-B14F-4D97-AF65-F5344CB8AC3E}">
        <p14:creationId xmlns:p14="http://schemas.microsoft.com/office/powerpoint/2010/main" val="3357149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eldia">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EAE6F8"/>
          </a:solidFill>
        </p:spPr>
        <p:txBody>
          <a:bodyPr wrap="square" lIns="0" tIns="0" rIns="0" bIns="0" rtlCol="0"/>
          <a:lstStyle/>
          <a:p>
            <a:endParaRPr dirty="0"/>
          </a:p>
        </p:txBody>
      </p:sp>
      <p:sp>
        <p:nvSpPr>
          <p:cNvPr id="17" name="bk object 17"/>
          <p:cNvSpPr/>
          <p:nvPr/>
        </p:nvSpPr>
        <p:spPr>
          <a:xfrm>
            <a:off x="5612394" y="628253"/>
            <a:ext cx="13863452" cy="8873206"/>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ctrTitle"/>
          </p:nvPr>
        </p:nvSpPr>
        <p:spPr>
          <a:xfrm>
            <a:off x="1252989" y="529582"/>
            <a:ext cx="17598121" cy="438150"/>
          </a:xfrm>
          <a:prstGeom prst="rect">
            <a:avLst/>
          </a:prstGeom>
        </p:spPr>
        <p:txBody>
          <a:bodyPr wrap="square" lIns="0" tIns="0" rIns="0" bIns="0">
            <a:spAutoFit/>
          </a:bodyPr>
          <a:lstStyle>
            <a:lvl1pPr>
              <a:defRPr b="0" i="0">
                <a:solidFill>
                  <a:schemeClr val="tx1"/>
                </a:solidFill>
              </a:defRPr>
            </a:lvl1pPr>
          </a:lstStyle>
          <a:p>
            <a:r>
              <a:rPr lang="nl-NL"/>
              <a:t>Klik om stijl te bewerken</a:t>
            </a:r>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r>
              <a:rPr lang="nl-NL"/>
              <a:t>Klikken om de ondertitelstijl van het model te bewerken</a:t>
            </a:r>
            <a:endParaRPr/>
          </a:p>
        </p:txBody>
      </p:sp>
      <p:sp>
        <p:nvSpPr>
          <p:cNvPr id="4" name="Holder 4"/>
          <p:cNvSpPr>
            <a:spLocks noGrp="1"/>
          </p:cNvSpPr>
          <p:nvPr>
            <p:ph type="ftr" sz="quarter" idx="5"/>
          </p:nvPr>
        </p:nvSpPr>
        <p:spPr/>
        <p:txBody>
          <a:bodyPr lIns="0" tIns="0" rIns="0" bIns="0"/>
          <a:lstStyle>
            <a:lvl1pPr>
              <a:defRPr sz="1800" b="0" i="0">
                <a:solidFill>
                  <a:srgbClr val="2E03B8"/>
                </a:solidFill>
                <a:latin typeface="Helvetica-Light"/>
                <a:cs typeface="Helvetica-Light"/>
              </a:defRPr>
            </a:lvl1pPr>
          </a:lstStyle>
          <a:p>
            <a:pPr marL="12700">
              <a:lnSpc>
                <a:spcPts val="1860"/>
              </a:lnSpc>
            </a:pPr>
            <a:r>
              <a:rPr spc="-25" dirty="0"/>
              <a:t>Gedreven </a:t>
            </a:r>
            <a:r>
              <a:rPr spc="-5" dirty="0"/>
              <a:t>door</a:t>
            </a:r>
            <a:r>
              <a:rPr spc="-30" dirty="0"/>
              <a:t> </a:t>
            </a:r>
            <a:r>
              <a:rPr spc="-20" dirty="0"/>
              <a:t>data</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0" i="0">
                <a:solidFill>
                  <a:srgbClr val="2E03B8"/>
                </a:solidFill>
                <a:latin typeface="Helvetica"/>
                <a:cs typeface="Helvetica"/>
              </a:defRPr>
            </a:lvl1pPr>
          </a:lstStyle>
          <a:p>
            <a:r>
              <a:rPr lang="nl-NL"/>
              <a:t>Klik om stijl te bewerken</a:t>
            </a:r>
            <a:endParaRPr/>
          </a:p>
        </p:txBody>
      </p:sp>
      <p:sp>
        <p:nvSpPr>
          <p:cNvPr id="3" name="Holder 3"/>
          <p:cNvSpPr>
            <a:spLocks noGrp="1"/>
          </p:cNvSpPr>
          <p:nvPr>
            <p:ph type="body" idx="1"/>
          </p:nvPr>
        </p:nvSpPr>
        <p:spPr/>
        <p:txBody>
          <a:bodyPr lIns="0" tIns="0" rIns="0" bIns="0"/>
          <a:lstStyle>
            <a:lvl1pPr>
              <a:defRPr/>
            </a:lvl1pPr>
          </a:lstStyle>
          <a:p>
            <a:pPr lvl="0"/>
            <a:r>
              <a:rPr lang="nl-NL"/>
              <a:t>Tekststijl van het model bewerken</a:t>
            </a:r>
          </a:p>
        </p:txBody>
      </p:sp>
      <p:sp>
        <p:nvSpPr>
          <p:cNvPr id="4" name="Holder 4"/>
          <p:cNvSpPr>
            <a:spLocks noGrp="1"/>
          </p:cNvSpPr>
          <p:nvPr>
            <p:ph type="ftr" sz="quarter" idx="5"/>
          </p:nvPr>
        </p:nvSpPr>
        <p:spPr/>
        <p:txBody>
          <a:bodyPr lIns="0" tIns="0" rIns="0" bIns="0"/>
          <a:lstStyle>
            <a:lvl1pPr>
              <a:defRPr sz="1800" b="0" i="0">
                <a:solidFill>
                  <a:srgbClr val="2E03B8"/>
                </a:solidFill>
                <a:latin typeface="Helvetica-Light"/>
                <a:cs typeface="Helvetica-Light"/>
              </a:defRPr>
            </a:lvl1pPr>
          </a:lstStyle>
          <a:p>
            <a:pPr marL="12700">
              <a:lnSpc>
                <a:spcPts val="1860"/>
              </a:lnSpc>
            </a:pPr>
            <a:r>
              <a:rPr spc="-25" dirty="0"/>
              <a:t>Gedreven </a:t>
            </a:r>
            <a:r>
              <a:rPr spc="-5" dirty="0"/>
              <a:t>door</a:t>
            </a:r>
            <a:r>
              <a:rPr spc="-30" dirty="0"/>
              <a:t> </a:t>
            </a:r>
            <a:r>
              <a:rPr spc="-20" dirty="0"/>
              <a:t>data</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houd van twee">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0" i="0">
                <a:solidFill>
                  <a:srgbClr val="2E03B8"/>
                </a:solidFill>
                <a:latin typeface="Helvetica"/>
                <a:cs typeface="Helvetica"/>
              </a:defRPr>
            </a:lvl1pPr>
          </a:lstStyle>
          <a:p>
            <a:r>
              <a:rPr lang="nl-NL"/>
              <a:t>Klik om stijl te bewerken</a:t>
            </a:r>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pPr lvl="0"/>
            <a:r>
              <a:rPr lang="nl-NL"/>
              <a:t>Tekststijl van het model bewerken</a:t>
            </a: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pPr lvl="0"/>
            <a:r>
              <a:rPr lang="nl-NL"/>
              <a:t>Tekststijl van het model bewerken</a:t>
            </a:r>
          </a:p>
        </p:txBody>
      </p:sp>
      <p:sp>
        <p:nvSpPr>
          <p:cNvPr id="5" name="Holder 5"/>
          <p:cNvSpPr>
            <a:spLocks noGrp="1"/>
          </p:cNvSpPr>
          <p:nvPr>
            <p:ph type="ftr" sz="quarter" idx="5"/>
          </p:nvPr>
        </p:nvSpPr>
        <p:spPr/>
        <p:txBody>
          <a:bodyPr lIns="0" tIns="0" rIns="0" bIns="0"/>
          <a:lstStyle>
            <a:lvl1pPr>
              <a:defRPr sz="1800" b="0" i="0">
                <a:solidFill>
                  <a:srgbClr val="2E03B8"/>
                </a:solidFill>
                <a:latin typeface="Helvetica-Light"/>
                <a:cs typeface="Helvetica-Light"/>
              </a:defRPr>
            </a:lvl1pPr>
          </a:lstStyle>
          <a:p>
            <a:pPr marL="12700">
              <a:lnSpc>
                <a:spcPts val="1860"/>
              </a:lnSpc>
            </a:pPr>
            <a:r>
              <a:rPr spc="-25" dirty="0"/>
              <a:t>Gedreven </a:t>
            </a:r>
            <a:r>
              <a:rPr spc="-5" dirty="0"/>
              <a:t>door</a:t>
            </a:r>
            <a:r>
              <a:rPr spc="-30" dirty="0"/>
              <a:t> </a:t>
            </a:r>
            <a:r>
              <a:rPr spc="-20" dirty="0"/>
              <a:t>data</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leen titel">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0" i="0">
                <a:solidFill>
                  <a:srgbClr val="2E03B8"/>
                </a:solidFill>
                <a:latin typeface="Helvetica"/>
                <a:cs typeface="Helvetica"/>
              </a:defRPr>
            </a:lvl1pPr>
          </a:lstStyle>
          <a:p>
            <a:r>
              <a:rPr lang="nl-NL"/>
              <a:t>Klik om stijl te bewerken</a:t>
            </a:r>
            <a:endParaRPr/>
          </a:p>
        </p:txBody>
      </p:sp>
      <p:sp>
        <p:nvSpPr>
          <p:cNvPr id="3" name="Holder 3"/>
          <p:cNvSpPr>
            <a:spLocks noGrp="1"/>
          </p:cNvSpPr>
          <p:nvPr>
            <p:ph type="ftr" sz="quarter" idx="5"/>
          </p:nvPr>
        </p:nvSpPr>
        <p:spPr/>
        <p:txBody>
          <a:bodyPr lIns="0" tIns="0" rIns="0" bIns="0"/>
          <a:lstStyle>
            <a:lvl1pPr>
              <a:defRPr sz="1800" b="0" i="0">
                <a:solidFill>
                  <a:srgbClr val="2E03B8"/>
                </a:solidFill>
                <a:latin typeface="Helvetica-Light"/>
                <a:cs typeface="Helvetica-Light"/>
              </a:defRPr>
            </a:lvl1pPr>
          </a:lstStyle>
          <a:p>
            <a:pPr marL="12700">
              <a:lnSpc>
                <a:spcPts val="1860"/>
              </a:lnSpc>
            </a:pPr>
            <a:r>
              <a:rPr spc="-25" dirty="0"/>
              <a:t>Gedreven </a:t>
            </a:r>
            <a:r>
              <a:rPr spc="-5" dirty="0"/>
              <a:t>door</a:t>
            </a:r>
            <a:r>
              <a:rPr spc="-30" dirty="0"/>
              <a:t> </a:t>
            </a:r>
            <a:r>
              <a:rPr spc="-20" dirty="0"/>
              <a:t>data</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ee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800" b="0" i="0">
                <a:solidFill>
                  <a:srgbClr val="2E03B8"/>
                </a:solidFill>
                <a:latin typeface="Helvetica-Light"/>
                <a:cs typeface="Helvetica-Light"/>
              </a:defRPr>
            </a:lvl1pPr>
          </a:lstStyle>
          <a:p>
            <a:pPr marL="12700">
              <a:lnSpc>
                <a:spcPts val="1860"/>
              </a:lnSpc>
            </a:pPr>
            <a:r>
              <a:rPr spc="-25" dirty="0"/>
              <a:t>Gedreven </a:t>
            </a:r>
            <a:r>
              <a:rPr spc="-5" dirty="0"/>
              <a:t>door</a:t>
            </a:r>
            <a:r>
              <a:rPr spc="-30" dirty="0"/>
              <a:t> </a:t>
            </a:r>
            <a:r>
              <a:rPr spc="-20" dirty="0"/>
              <a:t>data</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65579" y="1243806"/>
            <a:ext cx="17172940" cy="779780"/>
          </a:xfrm>
          <a:prstGeom prst="rect">
            <a:avLst/>
          </a:prstGeom>
        </p:spPr>
        <p:txBody>
          <a:bodyPr wrap="square" lIns="0" tIns="0" rIns="0" bIns="0">
            <a:spAutoFit/>
          </a:bodyPr>
          <a:lstStyle>
            <a:lvl1pPr>
              <a:defRPr sz="4950" b="0" i="0">
                <a:solidFill>
                  <a:srgbClr val="2E03B8"/>
                </a:solidFill>
                <a:latin typeface="Helvetica"/>
                <a:cs typeface="Helvetica"/>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243806" y="10477384"/>
            <a:ext cx="2067560" cy="257175"/>
          </a:xfrm>
          <a:prstGeom prst="rect">
            <a:avLst/>
          </a:prstGeom>
        </p:spPr>
        <p:txBody>
          <a:bodyPr wrap="square" lIns="0" tIns="0" rIns="0" bIns="0">
            <a:spAutoFit/>
          </a:bodyPr>
          <a:lstStyle>
            <a:lvl1pPr>
              <a:defRPr sz="1800" b="0" i="0">
                <a:solidFill>
                  <a:srgbClr val="2E03B8"/>
                </a:solidFill>
                <a:latin typeface="Helvetica-Light"/>
                <a:cs typeface="Helvetica-Light"/>
              </a:defRPr>
            </a:lvl1pPr>
          </a:lstStyle>
          <a:p>
            <a:pPr marL="12700">
              <a:lnSpc>
                <a:spcPts val="1860"/>
              </a:lnSpc>
            </a:pPr>
            <a:r>
              <a:rPr spc="-25" dirty="0"/>
              <a:t>Gedreven </a:t>
            </a:r>
            <a:r>
              <a:rPr spc="-5" dirty="0"/>
              <a:t>door</a:t>
            </a:r>
            <a:r>
              <a:rPr spc="-30" dirty="0"/>
              <a:t> </a:t>
            </a:r>
            <a:r>
              <a:rPr spc="-20" dirty="0"/>
              <a:t>data</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1/17/2020</a:t>
            </a:fld>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445A290B-EB0B-431A-B8B2-A4FCFED33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006" y="753295"/>
            <a:ext cx="13846001" cy="8717306"/>
          </a:xfrm>
          <a:prstGeom prst="rect">
            <a:avLst/>
          </a:prstGeom>
        </p:spPr>
      </p:pic>
      <p:sp>
        <p:nvSpPr>
          <p:cNvPr id="6" name="object 2">
            <a:extLst>
              <a:ext uri="{FF2B5EF4-FFF2-40B4-BE49-F238E27FC236}">
                <a16:creationId xmlns:a16="http://schemas.microsoft.com/office/drawing/2014/main" id="{4FB790B3-1274-2444-BF6E-3BD8526833D8}"/>
              </a:ext>
            </a:extLst>
          </p:cNvPr>
          <p:cNvSpPr txBox="1"/>
          <p:nvPr/>
        </p:nvSpPr>
        <p:spPr>
          <a:xfrm>
            <a:off x="1252989" y="1082246"/>
            <a:ext cx="9723120" cy="3379130"/>
          </a:xfrm>
          <a:prstGeom prst="rect">
            <a:avLst/>
          </a:prstGeom>
        </p:spPr>
        <p:txBody>
          <a:bodyPr vert="horz" wrap="square" lIns="0" tIns="222250" rIns="0" bIns="0" rtlCol="0">
            <a:spAutoFit/>
          </a:bodyPr>
          <a:lstStyle/>
          <a:p>
            <a:pPr marL="12700" marR="5080">
              <a:lnSpc>
                <a:spcPts val="8240"/>
              </a:lnSpc>
              <a:spcBef>
                <a:spcPts val="1750"/>
              </a:spcBef>
            </a:pPr>
            <a:r>
              <a:rPr lang="nl-NL" sz="8250" spc="425" dirty="0">
                <a:solidFill>
                  <a:srgbClr val="FF3D0A"/>
                </a:solidFill>
                <a:latin typeface="Arial" panose="020B0604020202020204" pitchFamily="34" charset="0"/>
                <a:cs typeface="Arial" panose="020B0604020202020204" pitchFamily="34" charset="0"/>
              </a:rPr>
              <a:t>Leegstand verkooppunten Deventer</a:t>
            </a:r>
            <a:endParaRPr sz="8250" dirty="0">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FEF72D00-7387-0E48-B771-F87EA830F741}"/>
              </a:ext>
            </a:extLst>
          </p:cNvPr>
          <p:cNvSpPr txBox="1"/>
          <p:nvPr/>
        </p:nvSpPr>
        <p:spPr>
          <a:xfrm>
            <a:off x="1252989" y="529582"/>
            <a:ext cx="2565400" cy="428964"/>
          </a:xfrm>
          <a:prstGeom prst="rect">
            <a:avLst/>
          </a:prstGeom>
        </p:spPr>
        <p:txBody>
          <a:bodyPr vert="horz" wrap="square" lIns="0" tIns="13335" rIns="0" bIns="0" rtlCol="0">
            <a:spAutoFit/>
          </a:bodyPr>
          <a:lstStyle/>
          <a:p>
            <a:pPr marL="12700">
              <a:lnSpc>
                <a:spcPct val="100000"/>
              </a:lnSpc>
              <a:spcBef>
                <a:spcPts val="105"/>
              </a:spcBef>
              <a:tabLst>
                <a:tab pos="854710" algn="l"/>
              </a:tabLst>
            </a:pPr>
            <a:r>
              <a:rPr lang="nl-NL" sz="2700" spc="175" dirty="0">
                <a:solidFill>
                  <a:srgbClr val="2E03B8"/>
                </a:solidFill>
                <a:latin typeface="Arial" panose="020B0604020202020204" pitchFamily="34" charset="0"/>
                <a:cs typeface="Arial" panose="020B0604020202020204" pitchFamily="34" charset="0"/>
              </a:rPr>
              <a:t>Januari 2020</a:t>
            </a:r>
            <a:endParaRPr sz="2700"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B7B035EE-ACC4-5A43-B7F2-E010A79907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989" y="10321534"/>
            <a:ext cx="2565400" cy="330200"/>
          </a:xfrm>
          <a:prstGeom prst="rect">
            <a:avLst/>
          </a:prstGeom>
        </p:spPr>
      </p:pic>
      <p:pic>
        <p:nvPicPr>
          <p:cNvPr id="9" name="Afbeelding 8">
            <a:extLst>
              <a:ext uri="{FF2B5EF4-FFF2-40B4-BE49-F238E27FC236}">
                <a16:creationId xmlns:a16="http://schemas.microsoft.com/office/drawing/2014/main" id="{5E22F371-1360-A546-83D0-F57402EFA9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09536" y="9507483"/>
            <a:ext cx="2832471" cy="1785992"/>
          </a:xfrm>
          <a:prstGeom prst="rect">
            <a:avLst/>
          </a:prstGeom>
        </p:spPr>
      </p:pic>
    </p:spTree>
    <p:extLst>
      <p:ext uri="{BB962C8B-B14F-4D97-AF65-F5344CB8AC3E}">
        <p14:creationId xmlns:p14="http://schemas.microsoft.com/office/powerpoint/2010/main" val="330985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43806" y="556797"/>
            <a:ext cx="3977640" cy="302895"/>
          </a:xfrm>
          <a:prstGeom prst="rect">
            <a:avLst/>
          </a:prstGeom>
        </p:spPr>
        <p:txBody>
          <a:bodyPr vert="horz" wrap="square" lIns="0" tIns="15240" rIns="0" bIns="0" rtlCol="0">
            <a:spAutoFit/>
          </a:bodyPr>
          <a:lstStyle/>
          <a:p>
            <a:pPr marL="12700">
              <a:lnSpc>
                <a:spcPct val="100000"/>
              </a:lnSpc>
              <a:spcBef>
                <a:spcPts val="120"/>
              </a:spcBef>
            </a:pPr>
            <a:r>
              <a:rPr lang="nl-NL" sz="1800" spc="125" dirty="0">
                <a:solidFill>
                  <a:srgbClr val="2E03B8"/>
                </a:solidFill>
                <a:latin typeface="Arial" panose="020B0604020202020204" pitchFamily="34" charset="0"/>
                <a:cs typeface="Arial" panose="020B0604020202020204" pitchFamily="34" charset="0"/>
              </a:rPr>
              <a:t>Leegstand Deventer</a:t>
            </a:r>
            <a:endParaRPr sz="1800" dirty="0">
              <a:latin typeface="Arial" panose="020B0604020202020204" pitchFamily="34" charset="0"/>
              <a:cs typeface="Arial" panose="020B0604020202020204" pitchFamily="34" charset="0"/>
            </a:endParaRPr>
          </a:p>
        </p:txBody>
      </p:sp>
      <p:sp>
        <p:nvSpPr>
          <p:cNvPr id="25" name="object 25"/>
          <p:cNvSpPr txBox="1">
            <a:spLocks noGrp="1"/>
          </p:cNvSpPr>
          <p:nvPr>
            <p:ph type="title"/>
          </p:nvPr>
        </p:nvSpPr>
        <p:spPr>
          <a:xfrm>
            <a:off x="1243806" y="1243806"/>
            <a:ext cx="13585825" cy="779780"/>
          </a:xfrm>
          <a:prstGeom prst="rect">
            <a:avLst/>
          </a:prstGeom>
        </p:spPr>
        <p:txBody>
          <a:bodyPr vert="horz" wrap="square" lIns="0" tIns="12065" rIns="0" bIns="0" rtlCol="0">
            <a:spAutoFit/>
          </a:bodyPr>
          <a:lstStyle/>
          <a:p>
            <a:pPr marL="12700">
              <a:lnSpc>
                <a:spcPct val="100000"/>
              </a:lnSpc>
              <a:spcBef>
                <a:spcPts val="95"/>
              </a:spcBef>
              <a:tabLst>
                <a:tab pos="4914900" algn="l"/>
                <a:tab pos="9097645" algn="l"/>
                <a:tab pos="12125325" algn="l"/>
              </a:tabLst>
            </a:pPr>
            <a:r>
              <a:rPr lang="nl-NL" spc="-204" dirty="0">
                <a:latin typeface="Arial" panose="020B0604020202020204" pitchFamily="34" charset="0"/>
                <a:cs typeface="Arial" panose="020B0604020202020204" pitchFamily="34" charset="0"/>
              </a:rPr>
              <a:t>Leegstand verkooppunten in Deventer </a:t>
            </a:r>
            <a:endParaRPr spc="-5" dirty="0">
              <a:latin typeface="Arial" panose="020B0604020202020204" pitchFamily="34" charset="0"/>
              <a:cs typeface="Arial" panose="020B0604020202020204" pitchFamily="34" charset="0"/>
            </a:endParaRPr>
          </a:p>
        </p:txBody>
      </p:sp>
      <p:sp>
        <p:nvSpPr>
          <p:cNvPr id="26" name="object 26"/>
          <p:cNvSpPr txBox="1"/>
          <p:nvPr/>
        </p:nvSpPr>
        <p:spPr>
          <a:xfrm>
            <a:off x="1239527" y="4029890"/>
            <a:ext cx="5372261" cy="342401"/>
          </a:xfrm>
          <a:prstGeom prst="rect">
            <a:avLst/>
          </a:prstGeom>
        </p:spPr>
        <p:txBody>
          <a:bodyPr vert="horz" wrap="square" lIns="0" tIns="11430" rIns="0" bIns="0" rtlCol="0">
            <a:spAutoFit/>
          </a:bodyPr>
          <a:lstStyle/>
          <a:p>
            <a:pPr marL="12700">
              <a:lnSpc>
                <a:spcPct val="100000"/>
              </a:lnSpc>
              <a:spcBef>
                <a:spcPts val="90"/>
              </a:spcBef>
              <a:tabLst>
                <a:tab pos="5298440" algn="l"/>
              </a:tabLst>
            </a:pPr>
            <a:r>
              <a:rPr lang="nl-NL" sz="2150" spc="105" dirty="0">
                <a:solidFill>
                  <a:srgbClr val="FF3D0A"/>
                </a:solidFill>
                <a:latin typeface="Arial" panose="020B0604020202020204" pitchFamily="34" charset="0"/>
                <a:cs typeface="Arial" panose="020B0604020202020204" pitchFamily="34" charset="0"/>
              </a:rPr>
              <a:t>Aantal leegstaande verkooppunten</a:t>
            </a:r>
            <a:endParaRPr sz="2150" dirty="0">
              <a:latin typeface="Arial" panose="020B0604020202020204" pitchFamily="34" charset="0"/>
              <a:cs typeface="Arial" panose="020B0604020202020204" pitchFamily="34" charset="0"/>
            </a:endParaRPr>
          </a:p>
        </p:txBody>
      </p:sp>
      <p:pic>
        <p:nvPicPr>
          <p:cNvPr id="144" name="Afbeelding 143">
            <a:extLst>
              <a:ext uri="{FF2B5EF4-FFF2-40B4-BE49-F238E27FC236}">
                <a16:creationId xmlns:a16="http://schemas.microsoft.com/office/drawing/2014/main" id="{20180634-FE53-9D45-A065-F64F983BC0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0" y="9998075"/>
            <a:ext cx="20104100" cy="1298389"/>
          </a:xfrm>
          <a:prstGeom prst="rect">
            <a:avLst/>
          </a:prstGeom>
        </p:spPr>
      </p:pic>
      <p:sp>
        <p:nvSpPr>
          <p:cNvPr id="15" name="object 26">
            <a:extLst>
              <a:ext uri="{FF2B5EF4-FFF2-40B4-BE49-F238E27FC236}">
                <a16:creationId xmlns:a16="http://schemas.microsoft.com/office/drawing/2014/main" id="{954FF148-1A87-4BA4-B4C0-72F41E74E3CE}"/>
              </a:ext>
            </a:extLst>
          </p:cNvPr>
          <p:cNvSpPr txBox="1"/>
          <p:nvPr/>
        </p:nvSpPr>
        <p:spPr>
          <a:xfrm>
            <a:off x="10473815" y="4029890"/>
            <a:ext cx="6480720" cy="342401"/>
          </a:xfrm>
          <a:prstGeom prst="rect">
            <a:avLst/>
          </a:prstGeom>
        </p:spPr>
        <p:txBody>
          <a:bodyPr vert="horz" wrap="square" lIns="0" tIns="11430" rIns="0" bIns="0" rtlCol="0">
            <a:spAutoFit/>
          </a:bodyPr>
          <a:lstStyle/>
          <a:p>
            <a:pPr marL="12700">
              <a:lnSpc>
                <a:spcPct val="100000"/>
              </a:lnSpc>
              <a:spcBef>
                <a:spcPts val="90"/>
              </a:spcBef>
              <a:tabLst>
                <a:tab pos="5298440" algn="l"/>
              </a:tabLst>
            </a:pPr>
            <a:r>
              <a:rPr lang="nl-NL" sz="2150" spc="105" dirty="0">
                <a:solidFill>
                  <a:srgbClr val="FF3D0A"/>
                </a:solidFill>
                <a:latin typeface="Arial" panose="020B0604020202020204" pitchFamily="34" charset="0"/>
                <a:cs typeface="Arial" panose="020B0604020202020204" pitchFamily="34" charset="0"/>
              </a:rPr>
              <a:t>Oppervlakte leegstaande verkooppunten</a:t>
            </a:r>
            <a:endParaRPr sz="2150" dirty="0">
              <a:latin typeface="Arial" panose="020B0604020202020204" pitchFamily="34" charset="0"/>
              <a:cs typeface="Arial" panose="020B0604020202020204" pitchFamily="34" charset="0"/>
            </a:endParaRPr>
          </a:p>
        </p:txBody>
      </p:sp>
      <p:sp>
        <p:nvSpPr>
          <p:cNvPr id="19" name="object 24">
            <a:extLst>
              <a:ext uri="{FF2B5EF4-FFF2-40B4-BE49-F238E27FC236}">
                <a16:creationId xmlns:a16="http://schemas.microsoft.com/office/drawing/2014/main" id="{0699D672-5967-45E0-AB52-654F8EFFC02C}"/>
              </a:ext>
            </a:extLst>
          </p:cNvPr>
          <p:cNvSpPr txBox="1"/>
          <p:nvPr/>
        </p:nvSpPr>
        <p:spPr>
          <a:xfrm>
            <a:off x="1239527" y="2375592"/>
            <a:ext cx="8900653" cy="1157817"/>
          </a:xfrm>
          <a:prstGeom prst="rect">
            <a:avLst/>
          </a:prstGeom>
        </p:spPr>
        <p:txBody>
          <a:bodyPr vert="horz" wrap="square" lIns="0" tIns="12065" rIns="0" bIns="0" rtlCol="0">
            <a:spAutoFit/>
          </a:bodyPr>
          <a:lstStyle/>
          <a:p>
            <a:pPr marL="12700" marR="267970">
              <a:lnSpc>
                <a:spcPct val="100800"/>
              </a:lnSpc>
              <a:spcBef>
                <a:spcPts val="95"/>
              </a:spcBef>
            </a:pPr>
            <a:r>
              <a:rPr lang="nl-NL" sz="2000" spc="-10" dirty="0">
                <a:latin typeface="Arial" panose="020B0604020202020204" pitchFamily="34" charset="0"/>
                <a:cs typeface="Arial" panose="020B0604020202020204" pitchFamily="34" charset="0"/>
              </a:rPr>
              <a:t>Leegstand: wat verstaan we daar nu onder?</a:t>
            </a:r>
          </a:p>
          <a:p>
            <a:pPr marL="12700" marR="267970">
              <a:lnSpc>
                <a:spcPct val="100800"/>
              </a:lnSpc>
              <a:spcBef>
                <a:spcPts val="95"/>
              </a:spcBef>
            </a:pPr>
            <a:r>
              <a:rPr lang="nl-NL" dirty="0">
                <a:latin typeface="Arial" panose="020B0604020202020204" pitchFamily="34" charset="0"/>
                <a:cs typeface="Arial" panose="020B0604020202020204" pitchFamily="34" charset="0"/>
              </a:rPr>
              <a:t>Leegstandscijfers worden vaak gebruikt om een indruk te krijgen van een winkelgebied of om een keuze te maken voor een nieuwe locatie. Het is daarom essentieel dat helder is welke definitie voor leegstand gebruikt wordt.</a:t>
            </a:r>
            <a:endParaRPr dirty="0">
              <a:latin typeface="Arial" panose="020B0604020202020204" pitchFamily="34" charset="0"/>
              <a:cs typeface="Arial" panose="020B0604020202020204" pitchFamily="34" charset="0"/>
            </a:endParaRPr>
          </a:p>
        </p:txBody>
      </p:sp>
      <p:sp>
        <p:nvSpPr>
          <p:cNvPr id="20" name="object 24">
            <a:extLst>
              <a:ext uri="{FF2B5EF4-FFF2-40B4-BE49-F238E27FC236}">
                <a16:creationId xmlns:a16="http://schemas.microsoft.com/office/drawing/2014/main" id="{0C3BD5F0-F0D5-433D-9FBD-6E36AAAB0A2A}"/>
              </a:ext>
            </a:extLst>
          </p:cNvPr>
          <p:cNvSpPr txBox="1"/>
          <p:nvPr/>
        </p:nvSpPr>
        <p:spPr>
          <a:xfrm>
            <a:off x="10473815" y="2381490"/>
            <a:ext cx="8900653" cy="878061"/>
          </a:xfrm>
          <a:prstGeom prst="rect">
            <a:avLst/>
          </a:prstGeom>
        </p:spPr>
        <p:txBody>
          <a:bodyPr vert="horz" wrap="square" lIns="0" tIns="12065" rIns="0" bIns="0" rtlCol="0">
            <a:spAutoFit/>
          </a:bodyPr>
          <a:lstStyle/>
          <a:p>
            <a:pPr marL="12700" marR="267970">
              <a:lnSpc>
                <a:spcPct val="100800"/>
              </a:lnSpc>
              <a:spcBef>
                <a:spcPts val="95"/>
              </a:spcBef>
            </a:pPr>
            <a:r>
              <a:rPr lang="nl-NL" sz="2000" spc="-10" dirty="0">
                <a:latin typeface="Arial" panose="020B0604020202020204" pitchFamily="34" charset="0"/>
                <a:cs typeface="Arial" panose="020B0604020202020204" pitchFamily="34" charset="0"/>
              </a:rPr>
              <a:t>Een winkelpand wordt als leegstand geregistreerd als:</a:t>
            </a:r>
          </a:p>
          <a:p>
            <a:pPr marL="12700" marR="267970">
              <a:lnSpc>
                <a:spcPct val="100800"/>
              </a:lnSpc>
              <a:spcBef>
                <a:spcPts val="95"/>
              </a:spcBef>
            </a:pPr>
            <a:r>
              <a:rPr lang="nl-NL" spc="-10" dirty="0">
                <a:latin typeface="Arial" panose="020B0604020202020204" pitchFamily="34" charset="0"/>
                <a:cs typeface="Arial" panose="020B0604020202020204" pitchFamily="34" charset="0"/>
              </a:rPr>
              <a:t>Het redelijkerwijs de verwachting is dat in het (leegstaande) pand een verkooppunt in de detailhandel, horeca of consument gerichte dienstverlening zal terugkomen. </a:t>
            </a:r>
          </a:p>
        </p:txBody>
      </p:sp>
      <p:sp>
        <p:nvSpPr>
          <p:cNvPr id="13" name="object 24">
            <a:extLst>
              <a:ext uri="{FF2B5EF4-FFF2-40B4-BE49-F238E27FC236}">
                <a16:creationId xmlns:a16="http://schemas.microsoft.com/office/drawing/2014/main" id="{3B77C9F6-C9FA-4B84-9F51-8ADA9A08EF68}"/>
              </a:ext>
            </a:extLst>
          </p:cNvPr>
          <p:cNvSpPr txBox="1"/>
          <p:nvPr/>
        </p:nvSpPr>
        <p:spPr>
          <a:xfrm>
            <a:off x="10628114" y="9306833"/>
            <a:ext cx="8900653" cy="846963"/>
          </a:xfrm>
          <a:prstGeom prst="rect">
            <a:avLst/>
          </a:prstGeom>
        </p:spPr>
        <p:txBody>
          <a:bodyPr vert="horz" wrap="square" lIns="0" tIns="12065" rIns="0" bIns="0" rtlCol="0">
            <a:spAutoFit/>
          </a:bodyPr>
          <a:lstStyle/>
          <a:p>
            <a:pPr marL="12700" marR="267970">
              <a:lnSpc>
                <a:spcPct val="100800"/>
              </a:lnSpc>
              <a:spcBef>
                <a:spcPts val="95"/>
              </a:spcBef>
            </a:pPr>
            <a:r>
              <a:rPr lang="nl-NL" spc="-10" dirty="0">
                <a:latin typeface="Arial" panose="020B0604020202020204" pitchFamily="34" charset="0"/>
                <a:cs typeface="Arial" panose="020B0604020202020204" pitchFamily="34" charset="0"/>
              </a:rPr>
              <a:t>Let op dat één leegstand pand grote gevolgen kan hebben voor oppervlakte leegstaande verkooppunten en leegstandspercentage (volgende pagina).  </a:t>
            </a:r>
          </a:p>
          <a:p>
            <a:pPr marL="12700" marR="267970">
              <a:lnSpc>
                <a:spcPct val="100800"/>
              </a:lnSpc>
              <a:spcBef>
                <a:spcPts val="95"/>
              </a:spcBef>
            </a:pPr>
            <a:r>
              <a:rPr lang="nl-NL" spc="-10" dirty="0">
                <a:latin typeface="Arial" panose="020B0604020202020204" pitchFamily="34" charset="0"/>
                <a:cs typeface="Arial" panose="020B0604020202020204" pitchFamily="34" charset="0"/>
              </a:rPr>
              <a:t>Het voormalige Morres pand heeft bv. een oppervlakte van bijna 8.500 m2.</a:t>
            </a:r>
          </a:p>
        </p:txBody>
      </p:sp>
      <p:graphicFrame>
        <p:nvGraphicFramePr>
          <p:cNvPr id="17" name="Grafiek 16">
            <a:extLst>
              <a:ext uri="{FF2B5EF4-FFF2-40B4-BE49-F238E27FC236}">
                <a16:creationId xmlns:a16="http://schemas.microsoft.com/office/drawing/2014/main" id="{DFA108A4-0010-4015-8DA6-A7BD6194F991}"/>
              </a:ext>
            </a:extLst>
          </p:cNvPr>
          <p:cNvGraphicFramePr>
            <a:graphicFrameLocks/>
          </p:cNvGraphicFramePr>
          <p:nvPr>
            <p:extLst>
              <p:ext uri="{D42A27DB-BD31-4B8C-83A1-F6EECF244321}">
                <p14:modId xmlns:p14="http://schemas.microsoft.com/office/powerpoint/2010/main" val="726545097"/>
              </p:ext>
            </p:extLst>
          </p:nvPr>
        </p:nvGraphicFramePr>
        <p:xfrm>
          <a:off x="1239527" y="4372291"/>
          <a:ext cx="7732403" cy="43268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afiek 20">
            <a:extLst>
              <a:ext uri="{FF2B5EF4-FFF2-40B4-BE49-F238E27FC236}">
                <a16:creationId xmlns:a16="http://schemas.microsoft.com/office/drawing/2014/main" id="{DE0EE551-7449-49A8-B152-2AF1235F58F7}"/>
              </a:ext>
            </a:extLst>
          </p:cNvPr>
          <p:cNvGraphicFramePr>
            <a:graphicFrameLocks/>
          </p:cNvGraphicFramePr>
          <p:nvPr>
            <p:extLst>
              <p:ext uri="{D42A27DB-BD31-4B8C-83A1-F6EECF244321}">
                <p14:modId xmlns:p14="http://schemas.microsoft.com/office/powerpoint/2010/main" val="2848733489"/>
              </p:ext>
            </p:extLst>
          </p:nvPr>
        </p:nvGraphicFramePr>
        <p:xfrm>
          <a:off x="10473815" y="4410330"/>
          <a:ext cx="7211083" cy="42888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746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43806" y="556797"/>
            <a:ext cx="3977640" cy="302895"/>
          </a:xfrm>
          <a:prstGeom prst="rect">
            <a:avLst/>
          </a:prstGeom>
        </p:spPr>
        <p:txBody>
          <a:bodyPr vert="horz" wrap="square" lIns="0" tIns="15240" rIns="0" bIns="0" rtlCol="0">
            <a:spAutoFit/>
          </a:bodyPr>
          <a:lstStyle/>
          <a:p>
            <a:pPr marL="12700">
              <a:lnSpc>
                <a:spcPct val="100000"/>
              </a:lnSpc>
              <a:spcBef>
                <a:spcPts val="120"/>
              </a:spcBef>
            </a:pPr>
            <a:r>
              <a:rPr lang="nl-NL" sz="1800" spc="125" dirty="0">
                <a:solidFill>
                  <a:srgbClr val="2E03B8"/>
                </a:solidFill>
                <a:latin typeface="Arial" panose="020B0604020202020204" pitchFamily="34" charset="0"/>
                <a:cs typeface="Arial" panose="020B0604020202020204" pitchFamily="34" charset="0"/>
              </a:rPr>
              <a:t>Leegstand Deventer</a:t>
            </a:r>
            <a:endParaRPr sz="1800" dirty="0">
              <a:latin typeface="Arial" panose="020B0604020202020204" pitchFamily="34" charset="0"/>
              <a:cs typeface="Arial" panose="020B0604020202020204" pitchFamily="34" charset="0"/>
            </a:endParaRPr>
          </a:p>
        </p:txBody>
      </p:sp>
      <p:sp>
        <p:nvSpPr>
          <p:cNvPr id="25" name="object 25"/>
          <p:cNvSpPr txBox="1">
            <a:spLocks noGrp="1"/>
          </p:cNvSpPr>
          <p:nvPr>
            <p:ph type="title"/>
          </p:nvPr>
        </p:nvSpPr>
        <p:spPr>
          <a:xfrm>
            <a:off x="1243806" y="1243806"/>
            <a:ext cx="13585825" cy="779780"/>
          </a:xfrm>
          <a:prstGeom prst="rect">
            <a:avLst/>
          </a:prstGeom>
        </p:spPr>
        <p:txBody>
          <a:bodyPr vert="horz" wrap="square" lIns="0" tIns="12065" rIns="0" bIns="0" rtlCol="0">
            <a:spAutoFit/>
          </a:bodyPr>
          <a:lstStyle/>
          <a:p>
            <a:pPr marL="12700">
              <a:lnSpc>
                <a:spcPct val="100000"/>
              </a:lnSpc>
              <a:spcBef>
                <a:spcPts val="95"/>
              </a:spcBef>
              <a:tabLst>
                <a:tab pos="4914900" algn="l"/>
                <a:tab pos="9097645" algn="l"/>
                <a:tab pos="12125325" algn="l"/>
              </a:tabLst>
            </a:pPr>
            <a:r>
              <a:rPr lang="nl-NL" spc="-204" dirty="0">
                <a:latin typeface="Arial" panose="020B0604020202020204" pitchFamily="34" charset="0"/>
                <a:cs typeface="Arial" panose="020B0604020202020204" pitchFamily="34" charset="0"/>
              </a:rPr>
              <a:t>Leegstand detailhandel in Deventer </a:t>
            </a:r>
            <a:endParaRPr spc="-5" dirty="0">
              <a:latin typeface="Arial" panose="020B0604020202020204" pitchFamily="34" charset="0"/>
              <a:cs typeface="Arial" panose="020B0604020202020204" pitchFamily="34" charset="0"/>
            </a:endParaRPr>
          </a:p>
        </p:txBody>
      </p:sp>
      <p:sp>
        <p:nvSpPr>
          <p:cNvPr id="26" name="object 26"/>
          <p:cNvSpPr txBox="1"/>
          <p:nvPr/>
        </p:nvSpPr>
        <p:spPr>
          <a:xfrm>
            <a:off x="1305000" y="4566416"/>
            <a:ext cx="5372261" cy="342401"/>
          </a:xfrm>
          <a:prstGeom prst="rect">
            <a:avLst/>
          </a:prstGeom>
        </p:spPr>
        <p:txBody>
          <a:bodyPr vert="horz" wrap="square" lIns="0" tIns="11430" rIns="0" bIns="0" rtlCol="0">
            <a:spAutoFit/>
          </a:bodyPr>
          <a:lstStyle/>
          <a:p>
            <a:pPr marL="12700">
              <a:lnSpc>
                <a:spcPct val="100000"/>
              </a:lnSpc>
              <a:spcBef>
                <a:spcPts val="90"/>
              </a:spcBef>
              <a:tabLst>
                <a:tab pos="5298440" algn="l"/>
              </a:tabLst>
            </a:pPr>
            <a:r>
              <a:rPr lang="nl-NL" sz="2150" spc="105" dirty="0">
                <a:solidFill>
                  <a:srgbClr val="FF3D0A"/>
                </a:solidFill>
                <a:latin typeface="Arial" panose="020B0604020202020204" pitchFamily="34" charset="0"/>
                <a:cs typeface="Arial" panose="020B0604020202020204" pitchFamily="34" charset="0"/>
              </a:rPr>
              <a:t>Leegstand detailhandel Deventer</a:t>
            </a:r>
            <a:endParaRPr sz="2150" dirty="0">
              <a:latin typeface="Arial" panose="020B0604020202020204" pitchFamily="34" charset="0"/>
              <a:cs typeface="Arial" panose="020B0604020202020204" pitchFamily="34" charset="0"/>
            </a:endParaRPr>
          </a:p>
        </p:txBody>
      </p:sp>
      <p:pic>
        <p:nvPicPr>
          <p:cNvPr id="144" name="Afbeelding 143">
            <a:extLst>
              <a:ext uri="{FF2B5EF4-FFF2-40B4-BE49-F238E27FC236}">
                <a16:creationId xmlns:a16="http://schemas.microsoft.com/office/drawing/2014/main" id="{20180634-FE53-9D45-A065-F64F983BC0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0" y="9998075"/>
            <a:ext cx="20104100" cy="1298389"/>
          </a:xfrm>
          <a:prstGeom prst="rect">
            <a:avLst/>
          </a:prstGeom>
        </p:spPr>
      </p:pic>
      <p:sp>
        <p:nvSpPr>
          <p:cNvPr id="15" name="object 26">
            <a:extLst>
              <a:ext uri="{FF2B5EF4-FFF2-40B4-BE49-F238E27FC236}">
                <a16:creationId xmlns:a16="http://schemas.microsoft.com/office/drawing/2014/main" id="{954FF148-1A87-4BA4-B4C0-72F41E74E3CE}"/>
              </a:ext>
            </a:extLst>
          </p:cNvPr>
          <p:cNvSpPr txBox="1"/>
          <p:nvPr/>
        </p:nvSpPr>
        <p:spPr>
          <a:xfrm>
            <a:off x="10797750" y="4615433"/>
            <a:ext cx="6480720" cy="342401"/>
          </a:xfrm>
          <a:prstGeom prst="rect">
            <a:avLst/>
          </a:prstGeom>
        </p:spPr>
        <p:txBody>
          <a:bodyPr vert="horz" wrap="square" lIns="0" tIns="11430" rIns="0" bIns="0" rtlCol="0">
            <a:spAutoFit/>
          </a:bodyPr>
          <a:lstStyle/>
          <a:p>
            <a:pPr marL="12700">
              <a:lnSpc>
                <a:spcPct val="100000"/>
              </a:lnSpc>
              <a:spcBef>
                <a:spcPts val="90"/>
              </a:spcBef>
              <a:tabLst>
                <a:tab pos="5298440" algn="l"/>
              </a:tabLst>
            </a:pPr>
            <a:r>
              <a:rPr lang="nl-NL" sz="2150" spc="105" dirty="0">
                <a:solidFill>
                  <a:srgbClr val="FF3D0A"/>
                </a:solidFill>
                <a:latin typeface="Arial" panose="020B0604020202020204" pitchFamily="34" charset="0"/>
                <a:cs typeface="Arial" panose="020B0604020202020204" pitchFamily="34" charset="0"/>
              </a:rPr>
              <a:t>Leegstand detailhandel Binnenstad</a:t>
            </a:r>
            <a:endParaRPr sz="2150" dirty="0">
              <a:latin typeface="Arial" panose="020B0604020202020204" pitchFamily="34" charset="0"/>
              <a:cs typeface="Arial" panose="020B0604020202020204" pitchFamily="34" charset="0"/>
            </a:endParaRPr>
          </a:p>
        </p:txBody>
      </p:sp>
      <p:sp>
        <p:nvSpPr>
          <p:cNvPr id="18" name="object 24">
            <a:extLst>
              <a:ext uri="{FF2B5EF4-FFF2-40B4-BE49-F238E27FC236}">
                <a16:creationId xmlns:a16="http://schemas.microsoft.com/office/drawing/2014/main" id="{F3C3DC9E-C79F-49D9-B895-1F2F9BC3D723}"/>
              </a:ext>
            </a:extLst>
          </p:cNvPr>
          <p:cNvSpPr txBox="1"/>
          <p:nvPr/>
        </p:nvSpPr>
        <p:spPr>
          <a:xfrm>
            <a:off x="1243806" y="2436336"/>
            <a:ext cx="8114218" cy="1717330"/>
          </a:xfrm>
          <a:prstGeom prst="rect">
            <a:avLst/>
          </a:prstGeom>
        </p:spPr>
        <p:txBody>
          <a:bodyPr vert="horz" wrap="square" lIns="0" tIns="12065" rIns="0" bIns="0" rtlCol="0">
            <a:spAutoFit/>
          </a:bodyPr>
          <a:lstStyle/>
          <a:p>
            <a:pPr marL="12700" marR="267970">
              <a:lnSpc>
                <a:spcPct val="100800"/>
              </a:lnSpc>
              <a:spcBef>
                <a:spcPts val="95"/>
              </a:spcBef>
            </a:pPr>
            <a:r>
              <a:rPr lang="nl-NL" sz="2000" spc="-10" dirty="0">
                <a:latin typeface="Arial" panose="020B0604020202020204" pitchFamily="34" charset="0"/>
                <a:cs typeface="Arial" panose="020B0604020202020204" pitchFamily="34" charset="0"/>
              </a:rPr>
              <a:t>Hoe wordt leegstandspercentage in de detailhandel berekend?</a:t>
            </a:r>
          </a:p>
          <a:p>
            <a:pPr marL="12700" marR="267970">
              <a:lnSpc>
                <a:spcPct val="100800"/>
              </a:lnSpc>
              <a:spcBef>
                <a:spcPts val="95"/>
              </a:spcBef>
            </a:pPr>
            <a:r>
              <a:rPr lang="nl-NL" spc="-10" dirty="0">
                <a:latin typeface="Arial" panose="020B0604020202020204" pitchFamily="34" charset="0"/>
                <a:cs typeface="Arial" panose="020B0604020202020204" pitchFamily="34" charset="0"/>
              </a:rPr>
              <a:t>Binnen de categorie leegstand is de verhouding tussen detailhandel en niet-detailhandel ongeveer fifty/fifty. (aantal panden). De panden in de detailhandel zijn echter groter dan panden in de niet-detailhandel. Om de leegstandsoppervlakte van de detailhandel te berekenen wordt de gemiddelde grootte van de leegstaande panden berekend en als rekenfactor gebruikt.</a:t>
            </a:r>
          </a:p>
        </p:txBody>
      </p:sp>
      <p:sp>
        <p:nvSpPr>
          <p:cNvPr id="21" name="object 24">
            <a:extLst>
              <a:ext uri="{FF2B5EF4-FFF2-40B4-BE49-F238E27FC236}">
                <a16:creationId xmlns:a16="http://schemas.microsoft.com/office/drawing/2014/main" id="{BE538AA9-82C6-4766-9989-59188CDF9F7A}"/>
              </a:ext>
            </a:extLst>
          </p:cNvPr>
          <p:cNvSpPr txBox="1"/>
          <p:nvPr/>
        </p:nvSpPr>
        <p:spPr>
          <a:xfrm>
            <a:off x="10617729" y="2453937"/>
            <a:ext cx="7614777" cy="1476045"/>
          </a:xfrm>
          <a:prstGeom prst="rect">
            <a:avLst/>
          </a:prstGeom>
        </p:spPr>
        <p:txBody>
          <a:bodyPr vert="horz" wrap="square" lIns="0" tIns="12065" rIns="0" bIns="0" rtlCol="0">
            <a:spAutoFit/>
          </a:bodyPr>
          <a:lstStyle/>
          <a:p>
            <a:pPr marL="12700" marR="267970">
              <a:lnSpc>
                <a:spcPct val="100800"/>
              </a:lnSpc>
              <a:spcBef>
                <a:spcPts val="95"/>
              </a:spcBef>
            </a:pPr>
            <a:r>
              <a:rPr lang="nl-NL" sz="2000" spc="-10" dirty="0">
                <a:latin typeface="Arial" panose="020B0604020202020204" pitchFamily="34" charset="0"/>
                <a:cs typeface="Arial" panose="020B0604020202020204" pitchFamily="34" charset="0"/>
              </a:rPr>
              <a:t>Conclusie:</a:t>
            </a:r>
          </a:p>
          <a:p>
            <a:pPr marL="12700" marR="267970">
              <a:lnSpc>
                <a:spcPct val="100800"/>
              </a:lnSpc>
              <a:spcBef>
                <a:spcPts val="95"/>
              </a:spcBef>
            </a:pPr>
            <a:r>
              <a:rPr lang="nl-NL" spc="-10" dirty="0">
                <a:latin typeface="Arial" panose="020B0604020202020204" pitchFamily="34" charset="0"/>
                <a:cs typeface="Arial" panose="020B0604020202020204" pitchFamily="34" charset="0"/>
              </a:rPr>
              <a:t>Aantal leegstaande panden:</a:t>
            </a:r>
          </a:p>
          <a:p>
            <a:pPr marL="12700" marR="267970">
              <a:lnSpc>
                <a:spcPct val="100800"/>
              </a:lnSpc>
              <a:spcBef>
                <a:spcPts val="95"/>
              </a:spcBef>
            </a:pPr>
            <a:r>
              <a:rPr lang="nl-NL" spc="-10" dirty="0">
                <a:latin typeface="Arial" panose="020B0604020202020204" pitchFamily="34" charset="0"/>
                <a:cs typeface="Arial" panose="020B0604020202020204" pitchFamily="34" charset="0"/>
              </a:rPr>
              <a:t>	verhouding detailhandel : niet-detailhandel is 1:1</a:t>
            </a:r>
          </a:p>
          <a:p>
            <a:pPr marL="12700" marR="267970">
              <a:lnSpc>
                <a:spcPct val="100800"/>
              </a:lnSpc>
              <a:spcBef>
                <a:spcPts val="95"/>
              </a:spcBef>
            </a:pPr>
            <a:r>
              <a:rPr lang="nl-NL" spc="-10" dirty="0">
                <a:latin typeface="Arial" panose="020B0604020202020204" pitchFamily="34" charset="0"/>
                <a:cs typeface="Arial" panose="020B0604020202020204" pitchFamily="34" charset="0"/>
              </a:rPr>
              <a:t>Oppervlakte leegstaande panden:</a:t>
            </a:r>
          </a:p>
          <a:p>
            <a:pPr marL="12700" marR="267970">
              <a:lnSpc>
                <a:spcPct val="100800"/>
              </a:lnSpc>
              <a:spcBef>
                <a:spcPts val="95"/>
              </a:spcBef>
            </a:pPr>
            <a:r>
              <a:rPr lang="nl-NL" spc="-10" dirty="0">
                <a:latin typeface="Arial" panose="020B0604020202020204" pitchFamily="34" charset="0"/>
                <a:cs typeface="Arial" panose="020B0604020202020204" pitchFamily="34" charset="0"/>
              </a:rPr>
              <a:t>	verhouding detailhandel : niet-detailhandel is 2:1</a:t>
            </a:r>
          </a:p>
        </p:txBody>
      </p:sp>
      <p:graphicFrame>
        <p:nvGraphicFramePr>
          <p:cNvPr id="12" name="Grafiek 11">
            <a:extLst>
              <a:ext uri="{FF2B5EF4-FFF2-40B4-BE49-F238E27FC236}">
                <a16:creationId xmlns:a16="http://schemas.microsoft.com/office/drawing/2014/main" id="{A4E05176-4F27-4A15-B082-0E077992892C}"/>
              </a:ext>
            </a:extLst>
          </p:cNvPr>
          <p:cNvGraphicFramePr>
            <a:graphicFrameLocks/>
          </p:cNvGraphicFramePr>
          <p:nvPr>
            <p:extLst>
              <p:ext uri="{D42A27DB-BD31-4B8C-83A1-F6EECF244321}">
                <p14:modId xmlns:p14="http://schemas.microsoft.com/office/powerpoint/2010/main" val="3109844741"/>
              </p:ext>
            </p:extLst>
          </p:nvPr>
        </p:nvGraphicFramePr>
        <p:xfrm>
          <a:off x="1243806" y="5088334"/>
          <a:ext cx="7614776" cy="46462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fiek 12">
            <a:extLst>
              <a:ext uri="{FF2B5EF4-FFF2-40B4-BE49-F238E27FC236}">
                <a16:creationId xmlns:a16="http://schemas.microsoft.com/office/drawing/2014/main" id="{A87F0E12-D0EA-47DB-9004-2C775B000C7A}"/>
              </a:ext>
            </a:extLst>
          </p:cNvPr>
          <p:cNvGraphicFramePr>
            <a:graphicFrameLocks/>
          </p:cNvGraphicFramePr>
          <p:nvPr>
            <p:extLst>
              <p:ext uri="{D42A27DB-BD31-4B8C-83A1-F6EECF244321}">
                <p14:modId xmlns:p14="http://schemas.microsoft.com/office/powerpoint/2010/main" val="1207621223"/>
              </p:ext>
            </p:extLst>
          </p:nvPr>
        </p:nvGraphicFramePr>
        <p:xfrm>
          <a:off x="10617729" y="5156659"/>
          <a:ext cx="7139177" cy="45779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43806" y="556797"/>
            <a:ext cx="3977640" cy="302895"/>
          </a:xfrm>
          <a:prstGeom prst="rect">
            <a:avLst/>
          </a:prstGeom>
        </p:spPr>
        <p:txBody>
          <a:bodyPr vert="horz" wrap="square" lIns="0" tIns="15240" rIns="0" bIns="0" rtlCol="0">
            <a:spAutoFit/>
          </a:bodyPr>
          <a:lstStyle/>
          <a:p>
            <a:pPr marL="12700">
              <a:lnSpc>
                <a:spcPct val="100000"/>
              </a:lnSpc>
              <a:spcBef>
                <a:spcPts val="120"/>
              </a:spcBef>
            </a:pPr>
            <a:r>
              <a:rPr lang="nl-NL" sz="1800" spc="125" dirty="0">
                <a:solidFill>
                  <a:srgbClr val="2E03B8"/>
                </a:solidFill>
                <a:latin typeface="Arial" panose="020B0604020202020204" pitchFamily="34" charset="0"/>
                <a:cs typeface="Arial" panose="020B0604020202020204" pitchFamily="34" charset="0"/>
              </a:rPr>
              <a:t>Leegstand Deventer</a:t>
            </a:r>
            <a:endParaRPr sz="1800" dirty="0">
              <a:latin typeface="Arial" panose="020B0604020202020204" pitchFamily="34" charset="0"/>
              <a:cs typeface="Arial" panose="020B0604020202020204" pitchFamily="34" charset="0"/>
            </a:endParaRPr>
          </a:p>
        </p:txBody>
      </p:sp>
      <p:sp>
        <p:nvSpPr>
          <p:cNvPr id="24" name="object 24"/>
          <p:cNvSpPr txBox="1"/>
          <p:nvPr/>
        </p:nvSpPr>
        <p:spPr>
          <a:xfrm>
            <a:off x="15020602" y="1983163"/>
            <a:ext cx="4247515" cy="3480183"/>
          </a:xfrm>
          <a:prstGeom prst="rect">
            <a:avLst/>
          </a:prstGeom>
        </p:spPr>
        <p:txBody>
          <a:bodyPr vert="horz" wrap="square" lIns="0" tIns="12065" rIns="0" bIns="0" rtlCol="0">
            <a:spAutoFit/>
          </a:bodyPr>
          <a:lstStyle/>
          <a:p>
            <a:pPr marL="12700" marR="267970">
              <a:lnSpc>
                <a:spcPct val="100800"/>
              </a:lnSpc>
              <a:spcBef>
                <a:spcPts val="95"/>
              </a:spcBef>
            </a:pPr>
            <a:r>
              <a:rPr lang="nl-NL" dirty="0">
                <a:latin typeface="Arial" panose="020B0604020202020204" pitchFamily="34" charset="0"/>
                <a:cs typeface="Arial" panose="020B0604020202020204" pitchFamily="34" charset="0"/>
              </a:rPr>
              <a:t>De leegstand wordt opgesplitst in drie categorieën:</a:t>
            </a:r>
          </a:p>
          <a:p>
            <a:pPr marL="12700" marR="267970">
              <a:lnSpc>
                <a:spcPct val="100800"/>
              </a:lnSpc>
              <a:spcBef>
                <a:spcPts val="95"/>
              </a:spcBef>
            </a:pPr>
            <a:endParaRPr lang="nl-NL" dirty="0">
              <a:latin typeface="Arial" panose="020B0604020202020204" pitchFamily="34" charset="0"/>
              <a:cs typeface="Arial" panose="020B0604020202020204" pitchFamily="34" charset="0"/>
            </a:endParaRPr>
          </a:p>
          <a:p>
            <a:pPr marL="12700" marR="267970">
              <a:lnSpc>
                <a:spcPct val="100800"/>
              </a:lnSpc>
              <a:spcBef>
                <a:spcPts val="95"/>
              </a:spcBef>
            </a:pPr>
            <a:r>
              <a:rPr lang="nl-NL" sz="1800" dirty="0">
                <a:latin typeface="Arial" panose="020B0604020202020204" pitchFamily="34" charset="0"/>
                <a:cs typeface="Arial" panose="020B0604020202020204" pitchFamily="34" charset="0"/>
              </a:rPr>
              <a:t>Aanvangs- en frictieleegstand</a:t>
            </a:r>
          </a:p>
          <a:p>
            <a:pPr marL="12700" marR="267970">
              <a:lnSpc>
                <a:spcPct val="100800"/>
              </a:lnSpc>
              <a:spcBef>
                <a:spcPts val="95"/>
              </a:spcBef>
            </a:pPr>
            <a:r>
              <a:rPr lang="nl-NL" dirty="0">
                <a:latin typeface="Arial" panose="020B0604020202020204" pitchFamily="34" charset="0"/>
                <a:cs typeface="Arial" panose="020B0604020202020204" pitchFamily="34" charset="0"/>
              </a:rPr>
              <a:t>	</a:t>
            </a:r>
            <a:r>
              <a:rPr lang="nl-NL" i="1" dirty="0">
                <a:latin typeface="Arial" panose="020B0604020202020204" pitchFamily="34" charset="0"/>
                <a:cs typeface="Arial" panose="020B0604020202020204" pitchFamily="34" charset="0"/>
              </a:rPr>
              <a:t>maximaal één jaar</a:t>
            </a:r>
          </a:p>
          <a:p>
            <a:pPr marL="12700" marR="267970">
              <a:lnSpc>
                <a:spcPct val="100800"/>
              </a:lnSpc>
              <a:spcBef>
                <a:spcPts val="95"/>
              </a:spcBef>
            </a:pPr>
            <a:endParaRPr lang="nl-NL" sz="1800" i="1" dirty="0">
              <a:latin typeface="Arial" panose="020B0604020202020204" pitchFamily="34" charset="0"/>
              <a:cs typeface="Arial" panose="020B0604020202020204" pitchFamily="34" charset="0"/>
            </a:endParaRPr>
          </a:p>
          <a:p>
            <a:pPr marL="12700" marR="267970">
              <a:lnSpc>
                <a:spcPct val="100800"/>
              </a:lnSpc>
              <a:spcBef>
                <a:spcPts val="95"/>
              </a:spcBef>
            </a:pPr>
            <a:r>
              <a:rPr lang="nl-NL" sz="1800" dirty="0">
                <a:latin typeface="Arial" panose="020B0604020202020204" pitchFamily="34" charset="0"/>
                <a:cs typeface="Arial" panose="020B0604020202020204" pitchFamily="34" charset="0"/>
              </a:rPr>
              <a:t>Lang</a:t>
            </a:r>
            <a:r>
              <a:rPr lang="nl-NL" dirty="0">
                <a:latin typeface="Arial" panose="020B0604020202020204" pitchFamily="34" charset="0"/>
                <a:cs typeface="Arial" panose="020B0604020202020204" pitchFamily="34" charset="0"/>
              </a:rPr>
              <a:t>durige leegstand</a:t>
            </a:r>
          </a:p>
          <a:p>
            <a:pPr marL="12700" marR="267970">
              <a:lnSpc>
                <a:spcPct val="100800"/>
              </a:lnSpc>
              <a:spcBef>
                <a:spcPts val="95"/>
              </a:spcBef>
            </a:pPr>
            <a:r>
              <a:rPr lang="nl-NL" sz="1800" dirty="0">
                <a:latin typeface="Arial" panose="020B0604020202020204" pitchFamily="34" charset="0"/>
                <a:cs typeface="Arial" panose="020B0604020202020204" pitchFamily="34" charset="0"/>
              </a:rPr>
              <a:t>	</a:t>
            </a:r>
            <a:r>
              <a:rPr lang="nl-NL" sz="1800" i="1" dirty="0">
                <a:latin typeface="Arial" panose="020B0604020202020204" pitchFamily="34" charset="0"/>
                <a:cs typeface="Arial" panose="020B0604020202020204" pitchFamily="34" charset="0"/>
              </a:rPr>
              <a:t>tussen één en drie jaar</a:t>
            </a:r>
          </a:p>
          <a:p>
            <a:pPr marL="12700" marR="267970">
              <a:lnSpc>
                <a:spcPct val="100800"/>
              </a:lnSpc>
              <a:spcBef>
                <a:spcPts val="95"/>
              </a:spcBef>
            </a:pPr>
            <a:endParaRPr lang="nl-NL" i="1" dirty="0">
              <a:latin typeface="Arial" panose="020B0604020202020204" pitchFamily="34" charset="0"/>
              <a:cs typeface="Arial" panose="020B0604020202020204" pitchFamily="34" charset="0"/>
            </a:endParaRPr>
          </a:p>
          <a:p>
            <a:pPr marL="12700" marR="267970">
              <a:lnSpc>
                <a:spcPct val="100800"/>
              </a:lnSpc>
              <a:spcBef>
                <a:spcPts val="95"/>
              </a:spcBef>
            </a:pPr>
            <a:r>
              <a:rPr lang="nl-NL" sz="1800" dirty="0">
                <a:latin typeface="Arial" panose="020B0604020202020204" pitchFamily="34" charset="0"/>
                <a:cs typeface="Arial" panose="020B0604020202020204" pitchFamily="34" charset="0"/>
              </a:rPr>
              <a:t>Structurele leegstand</a:t>
            </a:r>
          </a:p>
          <a:p>
            <a:pPr marL="12700" marR="267970">
              <a:lnSpc>
                <a:spcPct val="100800"/>
              </a:lnSpc>
              <a:spcBef>
                <a:spcPts val="95"/>
              </a:spcBef>
            </a:pPr>
            <a:r>
              <a:rPr lang="nl-NL" dirty="0">
                <a:latin typeface="Arial" panose="020B0604020202020204" pitchFamily="34" charset="0"/>
                <a:cs typeface="Arial" panose="020B0604020202020204" pitchFamily="34" charset="0"/>
              </a:rPr>
              <a:t>	</a:t>
            </a:r>
            <a:r>
              <a:rPr lang="nl-NL" i="1" dirty="0">
                <a:latin typeface="Arial" panose="020B0604020202020204" pitchFamily="34" charset="0"/>
                <a:cs typeface="Arial" panose="020B0604020202020204" pitchFamily="34" charset="0"/>
              </a:rPr>
              <a:t>drie of meer jaren</a:t>
            </a:r>
            <a:endParaRPr lang="nl-NL" sz="1800" dirty="0">
              <a:latin typeface="Arial" panose="020B0604020202020204" pitchFamily="34" charset="0"/>
              <a:cs typeface="Arial" panose="020B0604020202020204" pitchFamily="34" charset="0"/>
            </a:endParaRPr>
          </a:p>
          <a:p>
            <a:pPr marL="12700" marR="267970">
              <a:lnSpc>
                <a:spcPct val="100800"/>
              </a:lnSpc>
              <a:spcBef>
                <a:spcPts val="95"/>
              </a:spcBef>
            </a:pPr>
            <a:endParaRPr sz="1800" dirty="0">
              <a:latin typeface="Arial" panose="020B0604020202020204" pitchFamily="34" charset="0"/>
              <a:cs typeface="Arial" panose="020B0604020202020204" pitchFamily="34" charset="0"/>
            </a:endParaRPr>
          </a:p>
        </p:txBody>
      </p:sp>
      <p:sp>
        <p:nvSpPr>
          <p:cNvPr id="26" name="object 26"/>
          <p:cNvSpPr txBox="1"/>
          <p:nvPr/>
        </p:nvSpPr>
        <p:spPr>
          <a:xfrm>
            <a:off x="1367420" y="1640762"/>
            <a:ext cx="11420475" cy="342401"/>
          </a:xfrm>
          <a:prstGeom prst="rect">
            <a:avLst/>
          </a:prstGeom>
        </p:spPr>
        <p:txBody>
          <a:bodyPr vert="horz" wrap="square" lIns="0" tIns="11430" rIns="0" bIns="0" rtlCol="0">
            <a:spAutoFit/>
          </a:bodyPr>
          <a:lstStyle/>
          <a:p>
            <a:pPr marL="12700">
              <a:lnSpc>
                <a:spcPct val="100000"/>
              </a:lnSpc>
              <a:spcBef>
                <a:spcPts val="90"/>
              </a:spcBef>
              <a:tabLst>
                <a:tab pos="5298440" algn="l"/>
              </a:tabLst>
            </a:pPr>
            <a:r>
              <a:rPr lang="nl-NL" sz="2150" spc="105" dirty="0">
                <a:solidFill>
                  <a:srgbClr val="FF3D0A"/>
                </a:solidFill>
                <a:latin typeface="Arial" panose="020B0604020202020204" pitchFamily="34" charset="0"/>
                <a:cs typeface="Arial" panose="020B0604020202020204" pitchFamily="34" charset="0"/>
              </a:rPr>
              <a:t>Leegstaande verkooppunten binnenstad Deventer januari 2020</a:t>
            </a:r>
            <a:endParaRPr lang="nl-NL" sz="2150" dirty="0">
              <a:latin typeface="Arial" panose="020B0604020202020204" pitchFamily="34" charset="0"/>
              <a:cs typeface="Arial" panose="020B0604020202020204" pitchFamily="34" charset="0"/>
            </a:endParaRPr>
          </a:p>
        </p:txBody>
      </p:sp>
      <p:pic>
        <p:nvPicPr>
          <p:cNvPr id="144" name="Afbeelding 143">
            <a:extLst>
              <a:ext uri="{FF2B5EF4-FFF2-40B4-BE49-F238E27FC236}">
                <a16:creationId xmlns:a16="http://schemas.microsoft.com/office/drawing/2014/main" id="{20180634-FE53-9D45-A065-F64F983BC0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0" y="9998075"/>
            <a:ext cx="20104100" cy="1298389"/>
          </a:xfrm>
          <a:prstGeom prst="rect">
            <a:avLst/>
          </a:prstGeom>
        </p:spPr>
      </p:pic>
      <p:pic>
        <p:nvPicPr>
          <p:cNvPr id="5" name="Afbeelding 4">
            <a:extLst>
              <a:ext uri="{FF2B5EF4-FFF2-40B4-BE49-F238E27FC236}">
                <a16:creationId xmlns:a16="http://schemas.microsoft.com/office/drawing/2014/main" id="{37DD69AA-4094-474B-83C5-F86B9315830E}"/>
              </a:ext>
            </a:extLst>
          </p:cNvPr>
          <p:cNvPicPr>
            <a:picLocks noChangeAspect="1"/>
          </p:cNvPicPr>
          <p:nvPr/>
        </p:nvPicPr>
        <p:blipFill>
          <a:blip r:embed="rId3"/>
          <a:stretch>
            <a:fillRect/>
          </a:stretch>
        </p:blipFill>
        <p:spPr>
          <a:xfrm>
            <a:off x="1367420" y="1983163"/>
            <a:ext cx="13234532" cy="7542669"/>
          </a:xfrm>
          <a:prstGeom prst="rect">
            <a:avLst/>
          </a:prstGeom>
        </p:spPr>
      </p:pic>
      <p:pic>
        <p:nvPicPr>
          <p:cNvPr id="6" name="Afbeelding 5">
            <a:extLst>
              <a:ext uri="{FF2B5EF4-FFF2-40B4-BE49-F238E27FC236}">
                <a16:creationId xmlns:a16="http://schemas.microsoft.com/office/drawing/2014/main" id="{3556D5AB-7B5A-48D4-BF2D-FCF72C859DBB}"/>
              </a:ext>
            </a:extLst>
          </p:cNvPr>
          <p:cNvPicPr>
            <a:picLocks noChangeAspect="1"/>
          </p:cNvPicPr>
          <p:nvPr/>
        </p:nvPicPr>
        <p:blipFill>
          <a:blip r:embed="rId4"/>
          <a:stretch>
            <a:fillRect/>
          </a:stretch>
        </p:blipFill>
        <p:spPr>
          <a:xfrm>
            <a:off x="10196066" y="9588500"/>
            <a:ext cx="4524375" cy="819150"/>
          </a:xfrm>
          <a:prstGeom prst="rect">
            <a:avLst/>
          </a:prstGeom>
        </p:spPr>
      </p:pic>
    </p:spTree>
    <p:extLst>
      <p:ext uri="{BB962C8B-B14F-4D97-AF65-F5344CB8AC3E}">
        <p14:creationId xmlns:p14="http://schemas.microsoft.com/office/powerpoint/2010/main" val="2101239534"/>
      </p:ext>
    </p:extLst>
  </p:cSld>
  <p:clrMapOvr>
    <a:masterClrMapping/>
  </p:clrMapOvr>
</p:sld>
</file>

<file path=ppt/theme/theme1.xml><?xml version="1.0" encoding="utf-8"?>
<a:theme xmlns:a="http://schemas.openxmlformats.org/drawingml/2006/main" name="Kantoorthema">
  <a:themeElements>
    <a:clrScheme name="KV kleurenpalet">
      <a:dk1>
        <a:srgbClr val="000000"/>
      </a:dk1>
      <a:lt1>
        <a:srgbClr val="FFFFFF"/>
      </a:lt1>
      <a:dk2>
        <a:srgbClr val="EAE6F8"/>
      </a:dk2>
      <a:lt2>
        <a:srgbClr val="D1EDDE"/>
      </a:lt2>
      <a:accent1>
        <a:srgbClr val="2C02B7"/>
      </a:accent1>
      <a:accent2>
        <a:srgbClr val="FF3C0A"/>
      </a:accent2>
      <a:accent3>
        <a:srgbClr val="D1EDDE"/>
      </a:accent3>
      <a:accent4>
        <a:srgbClr val="99DBC0"/>
      </a:accent4>
      <a:accent5>
        <a:srgbClr val="99B7A9"/>
      </a:accent5>
      <a:accent6>
        <a:srgbClr val="F6FBF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993EF57F-AB5F-6045-BB7A-2DC118617811}" vid="{2489A6C1-2221-BB47-8ED2-66FD507BA15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sjabloon def</Template>
  <TotalTime>518</TotalTime>
  <Words>232</Words>
  <Application>Microsoft Office PowerPoint</Application>
  <PresentationFormat>Aangepast</PresentationFormat>
  <Paragraphs>35</Paragraphs>
  <Slides>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vt:i4>
      </vt:variant>
    </vt:vector>
  </HeadingPairs>
  <TitlesOfParts>
    <vt:vector size="9" baseType="lpstr">
      <vt:lpstr>Arial</vt:lpstr>
      <vt:lpstr>Calibri</vt:lpstr>
      <vt:lpstr>Helvetica</vt:lpstr>
      <vt:lpstr>Helvetica-Light</vt:lpstr>
      <vt:lpstr>Kantoorthema</vt:lpstr>
      <vt:lpstr>PowerPoint-presentatie</vt:lpstr>
      <vt:lpstr>Leegstand verkooppunten in Deventer </vt:lpstr>
      <vt:lpstr>Leegstand detailhandel in Deventer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Stam, John</dc:creator>
  <cp:lastModifiedBy>Stam, John</cp:lastModifiedBy>
  <cp:revision>20</cp:revision>
  <cp:lastPrinted>2019-05-17T11:19:38Z</cp:lastPrinted>
  <dcterms:created xsi:type="dcterms:W3CDTF">2019-05-17T10:24:36Z</dcterms:created>
  <dcterms:modified xsi:type="dcterms:W3CDTF">2020-01-17T09:28:04Z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2019-02-04T00:00:00Z</vt:filetime>
  </property>
  <property fmtid="{D5CDD505-2E9C-101B-9397-08002B2CF9AE}" pid="3" name="Creator">
    <vt:lpwstr>Adobe InDesign CC 14.0 (Macintosh)</vt:lpwstr>
  </property>
  <property fmtid="{D5CDD505-2E9C-101B-9397-08002B2CF9AE}" pid="4" name="LastSaved">
    <vt:filetime>2019-02-08T00:00:00Z</vt:filetime>
  </property>
</Properties>
</file>