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62" r:id="rId3"/>
    <p:sldId id="257" r:id="rId4"/>
    <p:sldId id="261" r:id="rId5"/>
  </p:sldIdLst>
  <p:sldSz cx="20104100" cy="11309350"/>
  <p:notesSz cx="9872663" cy="67421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p:normalViewPr>
  <p:slideViewPr>
    <p:cSldViewPr>
      <p:cViewPr varScale="1">
        <p:scale>
          <a:sx n="65" d="100"/>
          <a:sy n="65" d="100"/>
        </p:scale>
        <p:origin x="78" y="16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278362" cy="337863"/>
          </a:xfrm>
          <a:prstGeom prst="rect">
            <a:avLst/>
          </a:prstGeom>
        </p:spPr>
        <p:txBody>
          <a:bodyPr vert="horz" lIns="48363" tIns="24181" rIns="48363" bIns="24181" rtlCol="0"/>
          <a:lstStyle>
            <a:lvl1pPr algn="l">
              <a:defRPr sz="600"/>
            </a:lvl1pPr>
          </a:lstStyle>
          <a:p>
            <a:endParaRPr lang="nl-NL" dirty="0"/>
          </a:p>
        </p:txBody>
      </p:sp>
      <p:sp>
        <p:nvSpPr>
          <p:cNvPr id="3" name="Tijdelijke aanduiding voor datum 2"/>
          <p:cNvSpPr>
            <a:spLocks noGrp="1"/>
          </p:cNvSpPr>
          <p:nvPr>
            <p:ph type="dt" idx="1"/>
          </p:nvPr>
        </p:nvSpPr>
        <p:spPr>
          <a:xfrm>
            <a:off x="5591963" y="0"/>
            <a:ext cx="4278362" cy="337863"/>
          </a:xfrm>
          <a:prstGeom prst="rect">
            <a:avLst/>
          </a:prstGeom>
        </p:spPr>
        <p:txBody>
          <a:bodyPr vert="horz" lIns="48363" tIns="24181" rIns="48363" bIns="24181" rtlCol="0"/>
          <a:lstStyle>
            <a:lvl1pPr algn="r">
              <a:defRPr sz="600"/>
            </a:lvl1pPr>
          </a:lstStyle>
          <a:p>
            <a:fld id="{86604694-5C7A-9E4F-8BB4-E6CB4328D345}" type="datetimeFigureOut">
              <a:rPr lang="nl-NL" smtClean="0"/>
              <a:t>8-2-2022</a:t>
            </a:fld>
            <a:endParaRPr lang="nl-NL" dirty="0"/>
          </a:p>
        </p:txBody>
      </p:sp>
      <p:sp>
        <p:nvSpPr>
          <p:cNvPr id="4" name="Tijdelijke aanduiding voor dia-afbeelding 3"/>
          <p:cNvSpPr>
            <a:spLocks noGrp="1" noRot="1" noChangeAspect="1"/>
          </p:cNvSpPr>
          <p:nvPr>
            <p:ph type="sldImg" idx="2"/>
          </p:nvPr>
        </p:nvSpPr>
        <p:spPr>
          <a:xfrm>
            <a:off x="2914650" y="842963"/>
            <a:ext cx="4043363" cy="2274887"/>
          </a:xfrm>
          <a:prstGeom prst="rect">
            <a:avLst/>
          </a:prstGeom>
          <a:noFill/>
          <a:ln w="12700">
            <a:solidFill>
              <a:prstClr val="black"/>
            </a:solidFill>
          </a:ln>
        </p:spPr>
        <p:txBody>
          <a:bodyPr vert="horz" lIns="48363" tIns="24181" rIns="48363" bIns="24181" rtlCol="0" anchor="ctr"/>
          <a:lstStyle/>
          <a:p>
            <a:endParaRPr lang="nl-NL" dirty="0"/>
          </a:p>
        </p:txBody>
      </p:sp>
      <p:sp>
        <p:nvSpPr>
          <p:cNvPr id="5" name="Tijdelijke aanduiding voor notities 4"/>
          <p:cNvSpPr>
            <a:spLocks noGrp="1"/>
          </p:cNvSpPr>
          <p:nvPr>
            <p:ph type="body" sz="quarter" idx="3"/>
          </p:nvPr>
        </p:nvSpPr>
        <p:spPr>
          <a:xfrm>
            <a:off x="986955" y="3244240"/>
            <a:ext cx="7898754" cy="2655582"/>
          </a:xfrm>
          <a:prstGeom prst="rect">
            <a:avLst/>
          </a:prstGeom>
        </p:spPr>
        <p:txBody>
          <a:bodyPr vert="horz" lIns="48363" tIns="24181" rIns="48363" bIns="24181"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6404251"/>
            <a:ext cx="4278362" cy="337862"/>
          </a:xfrm>
          <a:prstGeom prst="rect">
            <a:avLst/>
          </a:prstGeom>
        </p:spPr>
        <p:txBody>
          <a:bodyPr vert="horz" lIns="48363" tIns="24181" rIns="48363" bIns="24181" rtlCol="0" anchor="b"/>
          <a:lstStyle>
            <a:lvl1pPr algn="l">
              <a:defRPr sz="600"/>
            </a:lvl1pPr>
          </a:lstStyle>
          <a:p>
            <a:endParaRPr lang="nl-NL" dirty="0"/>
          </a:p>
        </p:txBody>
      </p:sp>
      <p:sp>
        <p:nvSpPr>
          <p:cNvPr id="7" name="Tijdelijke aanduiding voor dianummer 6"/>
          <p:cNvSpPr>
            <a:spLocks noGrp="1"/>
          </p:cNvSpPr>
          <p:nvPr>
            <p:ph type="sldNum" sz="quarter" idx="5"/>
          </p:nvPr>
        </p:nvSpPr>
        <p:spPr>
          <a:xfrm>
            <a:off x="5591963" y="6404251"/>
            <a:ext cx="4278362" cy="337862"/>
          </a:xfrm>
          <a:prstGeom prst="rect">
            <a:avLst/>
          </a:prstGeom>
        </p:spPr>
        <p:txBody>
          <a:bodyPr vert="horz" lIns="48363" tIns="24181" rIns="48363" bIns="24181" rtlCol="0" anchor="b"/>
          <a:lstStyle>
            <a:lvl1pPr algn="r">
              <a:defRPr sz="600"/>
            </a:lvl1pPr>
          </a:lstStyle>
          <a:p>
            <a:fld id="{35DA212E-49B0-234E-AC98-8EE8829FDE7B}" type="slidenum">
              <a:rPr lang="nl-NL" smtClean="0"/>
              <a:t>‹nr.›</a:t>
            </a:fld>
            <a:endParaRPr lang="nl-NL" dirty="0"/>
          </a:p>
        </p:txBody>
      </p:sp>
    </p:spTree>
    <p:extLst>
      <p:ext uri="{BB962C8B-B14F-4D97-AF65-F5344CB8AC3E}">
        <p14:creationId xmlns:p14="http://schemas.microsoft.com/office/powerpoint/2010/main" val="335714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dia">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AE6F8"/>
          </a:solidFill>
        </p:spPr>
        <p:txBody>
          <a:bodyPr wrap="square" lIns="0" tIns="0" rIns="0" bIns="0" rtlCol="0"/>
          <a:lstStyle/>
          <a:p>
            <a:endParaRPr dirty="0"/>
          </a:p>
        </p:txBody>
      </p:sp>
      <p:sp>
        <p:nvSpPr>
          <p:cNvPr id="17" name="bk object 17"/>
          <p:cNvSpPr/>
          <p:nvPr/>
        </p:nvSpPr>
        <p:spPr>
          <a:xfrm>
            <a:off x="5612394" y="628253"/>
            <a:ext cx="13863452" cy="8873206"/>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ctrTitle"/>
          </p:nvPr>
        </p:nvSpPr>
        <p:spPr>
          <a:xfrm>
            <a:off x="1252989" y="529582"/>
            <a:ext cx="17598121" cy="438150"/>
          </a:xfrm>
          <a:prstGeom prst="rect">
            <a:avLst/>
          </a:prstGeom>
        </p:spPr>
        <p:txBody>
          <a:bodyPr wrap="square" lIns="0" tIns="0" rIns="0" bIns="0">
            <a:spAutoFit/>
          </a:bodyPr>
          <a:lstStyle>
            <a:lvl1pPr>
              <a:defRPr b="0" i="0">
                <a:solidFill>
                  <a:schemeClr val="tx1"/>
                </a:solidFill>
              </a:defRPr>
            </a:lvl1pPr>
          </a:lstStyle>
          <a:p>
            <a:r>
              <a:rPr lang="nl-NL"/>
              <a:t>Klik om stijl te bewerken</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nl-NL"/>
              <a:t>Klikken om de ondertitelstijl van het model te bewerken</a:t>
            </a:r>
            <a:endParaRPr/>
          </a:p>
        </p:txBody>
      </p:sp>
      <p:sp>
        <p:nvSpPr>
          <p:cNvPr id="4" name="Holder 4"/>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0" i="0">
                <a:solidFill>
                  <a:srgbClr val="2E03B8"/>
                </a:solidFill>
                <a:latin typeface="Helvetica"/>
                <a:cs typeface="Helvetica"/>
              </a:defRPr>
            </a:lvl1pPr>
          </a:lstStyle>
          <a:p>
            <a:r>
              <a:rPr lang="nl-NL"/>
              <a:t>Klik om stijl te bewerken</a:t>
            </a:r>
            <a:endParaRPr/>
          </a:p>
        </p:txBody>
      </p:sp>
      <p:sp>
        <p:nvSpPr>
          <p:cNvPr id="3" name="Holder 3"/>
          <p:cNvSpPr>
            <a:spLocks noGrp="1"/>
          </p:cNvSpPr>
          <p:nvPr>
            <p:ph type="body" idx="1"/>
          </p:nvPr>
        </p:nvSpPr>
        <p:spPr/>
        <p:txBody>
          <a:bodyPr lIns="0" tIns="0" rIns="0" bIns="0"/>
          <a:lstStyle>
            <a:lvl1pPr>
              <a:defRPr/>
            </a:lvl1pPr>
          </a:lstStyle>
          <a:p>
            <a:pPr lvl="0"/>
            <a:r>
              <a:rPr lang="nl-NL"/>
              <a:t>Tekststijl van het model bewerken</a:t>
            </a:r>
          </a:p>
        </p:txBody>
      </p:sp>
      <p:sp>
        <p:nvSpPr>
          <p:cNvPr id="4" name="Holder 4"/>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oud van twe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0" i="0">
                <a:solidFill>
                  <a:srgbClr val="2E03B8"/>
                </a:solidFill>
                <a:latin typeface="Helvetica"/>
                <a:cs typeface="Helvetica"/>
              </a:defRPr>
            </a:lvl1pPr>
          </a:lstStyle>
          <a:p>
            <a:r>
              <a:rPr lang="nl-NL"/>
              <a:t>Klik om stijl te bewerken</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nl-NL"/>
              <a:t>Tekststijl van het model bewerken</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nl-NL"/>
              <a:t>Tekststijl van het model bewerken</a:t>
            </a:r>
          </a:p>
        </p:txBody>
      </p:sp>
      <p:sp>
        <p:nvSpPr>
          <p:cNvPr id="5" name="Holder 5"/>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lee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0" i="0">
                <a:solidFill>
                  <a:srgbClr val="2E03B8"/>
                </a:solidFill>
                <a:latin typeface="Helvetica"/>
                <a:cs typeface="Helvetica"/>
              </a:defRPr>
            </a:lvl1pPr>
          </a:lstStyle>
          <a:p>
            <a:r>
              <a:rPr lang="nl-NL"/>
              <a:t>Klik om stijl te bewerken</a:t>
            </a:r>
            <a:endParaRPr/>
          </a:p>
        </p:txBody>
      </p:sp>
      <p:sp>
        <p:nvSpPr>
          <p:cNvPr id="3" name="Holder 3"/>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e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65579" y="1243806"/>
            <a:ext cx="17172940" cy="779780"/>
          </a:xfrm>
          <a:prstGeom prst="rect">
            <a:avLst/>
          </a:prstGeom>
        </p:spPr>
        <p:txBody>
          <a:bodyPr wrap="square" lIns="0" tIns="0" rIns="0" bIns="0">
            <a:spAutoFit/>
          </a:bodyPr>
          <a:lstStyle>
            <a:lvl1pPr>
              <a:defRPr sz="4950" b="0" i="0">
                <a:solidFill>
                  <a:srgbClr val="2E03B8"/>
                </a:solidFill>
                <a:latin typeface="Helvetica"/>
                <a:cs typeface="Helvetica"/>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243806" y="10477384"/>
            <a:ext cx="2067560" cy="257175"/>
          </a:xfrm>
          <a:prstGeom prst="rect">
            <a:avLst/>
          </a:prstGeom>
        </p:spPr>
        <p:txBody>
          <a:bodyPr wrap="square" lIns="0" tIns="0" rIns="0" bIns="0">
            <a:spAutoFit/>
          </a:bodyPr>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2/8/2022</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445A290B-EB0B-431A-B8B2-A4FCFED33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006" y="753295"/>
            <a:ext cx="13846001" cy="8717306"/>
          </a:xfrm>
          <a:prstGeom prst="rect">
            <a:avLst/>
          </a:prstGeom>
        </p:spPr>
      </p:pic>
      <p:sp>
        <p:nvSpPr>
          <p:cNvPr id="6" name="object 2">
            <a:extLst>
              <a:ext uri="{FF2B5EF4-FFF2-40B4-BE49-F238E27FC236}">
                <a16:creationId xmlns:a16="http://schemas.microsoft.com/office/drawing/2014/main" id="{4FB790B3-1274-2444-BF6E-3BD8526833D8}"/>
              </a:ext>
            </a:extLst>
          </p:cNvPr>
          <p:cNvSpPr txBox="1"/>
          <p:nvPr/>
        </p:nvSpPr>
        <p:spPr>
          <a:xfrm>
            <a:off x="1252989" y="1082246"/>
            <a:ext cx="9723120" cy="4892365"/>
          </a:xfrm>
          <a:prstGeom prst="rect">
            <a:avLst/>
          </a:prstGeom>
        </p:spPr>
        <p:txBody>
          <a:bodyPr vert="horz" wrap="square" lIns="0" tIns="222250" rIns="0" bIns="0" rtlCol="0">
            <a:spAutoFit/>
          </a:bodyPr>
          <a:lstStyle/>
          <a:p>
            <a:pPr marL="12700" marR="5080">
              <a:lnSpc>
                <a:spcPts val="8240"/>
              </a:lnSpc>
              <a:spcBef>
                <a:spcPts val="1750"/>
              </a:spcBef>
            </a:pPr>
            <a:r>
              <a:rPr lang="nl-NL" sz="8250" spc="425" dirty="0">
                <a:solidFill>
                  <a:srgbClr val="FF3D0A"/>
                </a:solidFill>
                <a:latin typeface="Arial" panose="020B0604020202020204" pitchFamily="34" charset="0"/>
                <a:cs typeface="Arial" panose="020B0604020202020204" pitchFamily="34" charset="0"/>
              </a:rPr>
              <a:t>Leegstand verkooppunten</a:t>
            </a:r>
          </a:p>
          <a:p>
            <a:pPr marL="12700" marR="5080">
              <a:lnSpc>
                <a:spcPts val="8240"/>
              </a:lnSpc>
              <a:spcBef>
                <a:spcPts val="1750"/>
              </a:spcBef>
            </a:pPr>
            <a:r>
              <a:rPr lang="nl-NL" sz="8250" spc="425" dirty="0">
                <a:solidFill>
                  <a:srgbClr val="FF3D0A"/>
                </a:solidFill>
                <a:latin typeface="Arial" panose="020B0604020202020204" pitchFamily="34" charset="0"/>
                <a:cs typeface="Arial" panose="020B0604020202020204" pitchFamily="34" charset="0"/>
              </a:rPr>
              <a:t>en winkels</a:t>
            </a:r>
          </a:p>
          <a:p>
            <a:pPr marL="12700" marR="5080">
              <a:lnSpc>
                <a:spcPts val="8240"/>
              </a:lnSpc>
              <a:spcBef>
                <a:spcPts val="1750"/>
              </a:spcBef>
            </a:pPr>
            <a:r>
              <a:rPr lang="nl-NL" sz="8250" spc="425" dirty="0">
                <a:solidFill>
                  <a:srgbClr val="FF3D0A"/>
                </a:solidFill>
                <a:latin typeface="Arial" panose="020B0604020202020204" pitchFamily="34" charset="0"/>
                <a:cs typeface="Arial" panose="020B0604020202020204" pitchFamily="34" charset="0"/>
              </a:rPr>
              <a:t>Deventer</a:t>
            </a:r>
            <a:endParaRPr sz="8250"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FEF72D00-7387-0E48-B771-F87EA830F741}"/>
              </a:ext>
            </a:extLst>
          </p:cNvPr>
          <p:cNvSpPr txBox="1"/>
          <p:nvPr/>
        </p:nvSpPr>
        <p:spPr>
          <a:xfrm>
            <a:off x="1252989" y="529582"/>
            <a:ext cx="2565400" cy="428964"/>
          </a:xfrm>
          <a:prstGeom prst="rect">
            <a:avLst/>
          </a:prstGeom>
        </p:spPr>
        <p:txBody>
          <a:bodyPr vert="horz" wrap="square" lIns="0" tIns="13335" rIns="0" bIns="0" rtlCol="0">
            <a:spAutoFit/>
          </a:bodyPr>
          <a:lstStyle/>
          <a:p>
            <a:pPr marL="12700">
              <a:lnSpc>
                <a:spcPct val="100000"/>
              </a:lnSpc>
              <a:spcBef>
                <a:spcPts val="105"/>
              </a:spcBef>
              <a:tabLst>
                <a:tab pos="854710" algn="l"/>
              </a:tabLst>
            </a:pPr>
            <a:r>
              <a:rPr lang="nl-NL" sz="2700" spc="175" dirty="0">
                <a:solidFill>
                  <a:srgbClr val="2E03B8"/>
                </a:solidFill>
                <a:latin typeface="Arial" panose="020B0604020202020204" pitchFamily="34" charset="0"/>
                <a:cs typeface="Arial" panose="020B0604020202020204" pitchFamily="34" charset="0"/>
              </a:rPr>
              <a:t>Januari 2022</a:t>
            </a:r>
            <a:endParaRPr sz="2700"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B7B035EE-ACC4-5A43-B7F2-E010A7990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989" y="10321534"/>
            <a:ext cx="2565400" cy="330200"/>
          </a:xfrm>
          <a:prstGeom prst="rect">
            <a:avLst/>
          </a:prstGeom>
        </p:spPr>
      </p:pic>
      <p:pic>
        <p:nvPicPr>
          <p:cNvPr id="9" name="Afbeelding 8">
            <a:extLst>
              <a:ext uri="{FF2B5EF4-FFF2-40B4-BE49-F238E27FC236}">
                <a16:creationId xmlns:a16="http://schemas.microsoft.com/office/drawing/2014/main" id="{5E22F371-1360-A546-83D0-F57402EFA9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9536" y="9507483"/>
            <a:ext cx="2832471" cy="1785992"/>
          </a:xfrm>
          <a:prstGeom prst="rect">
            <a:avLst/>
          </a:prstGeom>
        </p:spPr>
      </p:pic>
    </p:spTree>
    <p:extLst>
      <p:ext uri="{BB962C8B-B14F-4D97-AF65-F5344CB8AC3E}">
        <p14:creationId xmlns:p14="http://schemas.microsoft.com/office/powerpoint/2010/main" val="330985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3806" y="556797"/>
            <a:ext cx="3977640" cy="302895"/>
          </a:xfrm>
          <a:prstGeom prst="rect">
            <a:avLst/>
          </a:prstGeom>
        </p:spPr>
        <p:txBody>
          <a:bodyPr vert="horz" wrap="square" lIns="0" tIns="15240" rIns="0" bIns="0" rtlCol="0">
            <a:spAutoFit/>
          </a:bodyPr>
          <a:lstStyle/>
          <a:p>
            <a:pPr marL="12700">
              <a:lnSpc>
                <a:spcPct val="100000"/>
              </a:lnSpc>
              <a:spcBef>
                <a:spcPts val="120"/>
              </a:spcBef>
            </a:pPr>
            <a:r>
              <a:rPr lang="nl-NL" sz="1800" spc="125" dirty="0">
                <a:solidFill>
                  <a:srgbClr val="2E03B8"/>
                </a:solidFill>
                <a:latin typeface="Arial" panose="020B0604020202020204" pitchFamily="34" charset="0"/>
                <a:cs typeface="Arial" panose="020B0604020202020204" pitchFamily="34" charset="0"/>
              </a:rPr>
              <a:t>Leegstand Deventer</a:t>
            </a:r>
            <a:endParaRPr sz="1800" dirty="0">
              <a:latin typeface="Arial" panose="020B0604020202020204" pitchFamily="34" charset="0"/>
              <a:cs typeface="Arial" panose="020B0604020202020204" pitchFamily="34" charset="0"/>
            </a:endParaRPr>
          </a:p>
        </p:txBody>
      </p:sp>
      <p:sp>
        <p:nvSpPr>
          <p:cNvPr id="25" name="object 25"/>
          <p:cNvSpPr txBox="1">
            <a:spLocks noGrp="1"/>
          </p:cNvSpPr>
          <p:nvPr>
            <p:ph type="title"/>
          </p:nvPr>
        </p:nvSpPr>
        <p:spPr>
          <a:xfrm>
            <a:off x="1243806" y="1243806"/>
            <a:ext cx="13585825" cy="779780"/>
          </a:xfrm>
          <a:prstGeom prst="rect">
            <a:avLst/>
          </a:prstGeom>
        </p:spPr>
        <p:txBody>
          <a:bodyPr vert="horz" wrap="square" lIns="0" tIns="12065" rIns="0" bIns="0" rtlCol="0">
            <a:spAutoFit/>
          </a:bodyPr>
          <a:lstStyle/>
          <a:p>
            <a:pPr marL="12700">
              <a:lnSpc>
                <a:spcPct val="100000"/>
              </a:lnSpc>
              <a:spcBef>
                <a:spcPts val="95"/>
              </a:spcBef>
              <a:tabLst>
                <a:tab pos="4914900" algn="l"/>
                <a:tab pos="9097645" algn="l"/>
                <a:tab pos="12125325" algn="l"/>
              </a:tabLst>
            </a:pPr>
            <a:r>
              <a:rPr lang="nl-NL" spc="-204" dirty="0">
                <a:latin typeface="Arial" panose="020B0604020202020204" pitchFamily="34" charset="0"/>
                <a:cs typeface="Arial" panose="020B0604020202020204" pitchFamily="34" charset="0"/>
              </a:rPr>
              <a:t>Leegstand verkooppunten in Deventer </a:t>
            </a:r>
            <a:endParaRPr spc="-5" dirty="0">
              <a:latin typeface="Arial" panose="020B0604020202020204" pitchFamily="34" charset="0"/>
              <a:cs typeface="Arial" panose="020B0604020202020204" pitchFamily="34" charset="0"/>
            </a:endParaRPr>
          </a:p>
        </p:txBody>
      </p:sp>
      <p:sp>
        <p:nvSpPr>
          <p:cNvPr id="26" name="object 26"/>
          <p:cNvSpPr txBox="1"/>
          <p:nvPr/>
        </p:nvSpPr>
        <p:spPr>
          <a:xfrm>
            <a:off x="1239527" y="4029890"/>
            <a:ext cx="5372261"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Aantal leegstaande verkooppunten</a:t>
            </a:r>
            <a:endParaRPr sz="2150" dirty="0">
              <a:latin typeface="Arial" panose="020B0604020202020204" pitchFamily="34" charset="0"/>
              <a:cs typeface="Arial" panose="020B0604020202020204" pitchFamily="34" charset="0"/>
            </a:endParaRPr>
          </a:p>
        </p:txBody>
      </p:sp>
      <p:pic>
        <p:nvPicPr>
          <p:cNvPr id="144" name="Afbeelding 143">
            <a:extLst>
              <a:ext uri="{FF2B5EF4-FFF2-40B4-BE49-F238E27FC236}">
                <a16:creationId xmlns:a16="http://schemas.microsoft.com/office/drawing/2014/main" id="{20180634-FE53-9D45-A065-F64F983BC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 y="9998075"/>
            <a:ext cx="20104100" cy="1298389"/>
          </a:xfrm>
          <a:prstGeom prst="rect">
            <a:avLst/>
          </a:prstGeom>
        </p:spPr>
      </p:pic>
      <p:sp>
        <p:nvSpPr>
          <p:cNvPr id="15" name="object 26">
            <a:extLst>
              <a:ext uri="{FF2B5EF4-FFF2-40B4-BE49-F238E27FC236}">
                <a16:creationId xmlns:a16="http://schemas.microsoft.com/office/drawing/2014/main" id="{954FF148-1A87-4BA4-B4C0-72F41E74E3CE}"/>
              </a:ext>
            </a:extLst>
          </p:cNvPr>
          <p:cNvSpPr txBox="1"/>
          <p:nvPr/>
        </p:nvSpPr>
        <p:spPr>
          <a:xfrm>
            <a:off x="10473815" y="4029890"/>
            <a:ext cx="6480720"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Oppervlakte leegstaande verkooppunten</a:t>
            </a:r>
            <a:endParaRPr sz="2150" dirty="0">
              <a:latin typeface="Arial" panose="020B0604020202020204" pitchFamily="34" charset="0"/>
              <a:cs typeface="Arial" panose="020B0604020202020204" pitchFamily="34" charset="0"/>
            </a:endParaRPr>
          </a:p>
        </p:txBody>
      </p:sp>
      <p:sp>
        <p:nvSpPr>
          <p:cNvPr id="19" name="object 24">
            <a:extLst>
              <a:ext uri="{FF2B5EF4-FFF2-40B4-BE49-F238E27FC236}">
                <a16:creationId xmlns:a16="http://schemas.microsoft.com/office/drawing/2014/main" id="{0699D672-5967-45E0-AB52-654F8EFFC02C}"/>
              </a:ext>
            </a:extLst>
          </p:cNvPr>
          <p:cNvSpPr txBox="1"/>
          <p:nvPr/>
        </p:nvSpPr>
        <p:spPr>
          <a:xfrm>
            <a:off x="1239527" y="2375592"/>
            <a:ext cx="8900653" cy="1157817"/>
          </a:xfrm>
          <a:prstGeom prst="rect">
            <a:avLst/>
          </a:prstGeom>
        </p:spPr>
        <p:txBody>
          <a:bodyPr vert="horz" wrap="square" lIns="0" tIns="12065" rIns="0" bIns="0" rtlCol="0">
            <a:spAutoFit/>
          </a:bodyPr>
          <a:lstStyle/>
          <a:p>
            <a:pPr marL="12700" marR="267970">
              <a:lnSpc>
                <a:spcPct val="100800"/>
              </a:lnSpc>
              <a:spcBef>
                <a:spcPts val="95"/>
              </a:spcBef>
            </a:pPr>
            <a:r>
              <a:rPr lang="nl-NL" sz="2000" spc="-10" dirty="0">
                <a:latin typeface="Arial" panose="020B0604020202020204" pitchFamily="34" charset="0"/>
                <a:cs typeface="Arial" panose="020B0604020202020204" pitchFamily="34" charset="0"/>
              </a:rPr>
              <a:t>Leegstand: wat verstaan we daar nu onder?</a:t>
            </a:r>
          </a:p>
          <a:p>
            <a:pPr marL="12700" marR="267970">
              <a:lnSpc>
                <a:spcPct val="100800"/>
              </a:lnSpc>
              <a:spcBef>
                <a:spcPts val="95"/>
              </a:spcBef>
            </a:pPr>
            <a:r>
              <a:rPr lang="nl-NL" dirty="0">
                <a:latin typeface="Arial" panose="020B0604020202020204" pitchFamily="34" charset="0"/>
                <a:cs typeface="Arial" panose="020B0604020202020204" pitchFamily="34" charset="0"/>
              </a:rPr>
              <a:t>Leegstandscijfers worden vaak gebruikt om een indruk te krijgen van een winkelgebied of om een keuze te maken voor een nieuwe locatie. Het is daarom essentieel dat helder is welke definitie voor leegstand gebruikt wordt.</a:t>
            </a:r>
            <a:endParaRPr dirty="0">
              <a:latin typeface="Arial" panose="020B0604020202020204" pitchFamily="34" charset="0"/>
              <a:cs typeface="Arial" panose="020B0604020202020204" pitchFamily="34" charset="0"/>
            </a:endParaRPr>
          </a:p>
        </p:txBody>
      </p:sp>
      <p:sp>
        <p:nvSpPr>
          <p:cNvPr id="20" name="object 24">
            <a:extLst>
              <a:ext uri="{FF2B5EF4-FFF2-40B4-BE49-F238E27FC236}">
                <a16:creationId xmlns:a16="http://schemas.microsoft.com/office/drawing/2014/main" id="{0C3BD5F0-F0D5-433D-9FBD-6E36AAAB0A2A}"/>
              </a:ext>
            </a:extLst>
          </p:cNvPr>
          <p:cNvSpPr txBox="1"/>
          <p:nvPr/>
        </p:nvSpPr>
        <p:spPr>
          <a:xfrm>
            <a:off x="10473815" y="2381490"/>
            <a:ext cx="8900653" cy="878061"/>
          </a:xfrm>
          <a:prstGeom prst="rect">
            <a:avLst/>
          </a:prstGeom>
        </p:spPr>
        <p:txBody>
          <a:bodyPr vert="horz" wrap="square" lIns="0" tIns="12065" rIns="0" bIns="0" rtlCol="0">
            <a:spAutoFit/>
          </a:bodyPr>
          <a:lstStyle/>
          <a:p>
            <a:pPr marL="12700" marR="267970">
              <a:lnSpc>
                <a:spcPct val="100800"/>
              </a:lnSpc>
              <a:spcBef>
                <a:spcPts val="95"/>
              </a:spcBef>
            </a:pPr>
            <a:r>
              <a:rPr lang="nl-NL" sz="2000" spc="-10" dirty="0">
                <a:latin typeface="Arial" panose="020B0604020202020204" pitchFamily="34" charset="0"/>
                <a:cs typeface="Arial" panose="020B0604020202020204" pitchFamily="34" charset="0"/>
              </a:rPr>
              <a:t>Een verkooppunt wordt als leegstand geregistreerd als:</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Het redelijkerwijs de verwachting is dat in het (leegstaande) pand een verkooppunt in de detailhandel, horeca of consument gerichte dienstverlening zal terugkomen. </a:t>
            </a:r>
          </a:p>
        </p:txBody>
      </p:sp>
      <p:sp>
        <p:nvSpPr>
          <p:cNvPr id="13" name="object 24">
            <a:extLst>
              <a:ext uri="{FF2B5EF4-FFF2-40B4-BE49-F238E27FC236}">
                <a16:creationId xmlns:a16="http://schemas.microsoft.com/office/drawing/2014/main" id="{3B77C9F6-C9FA-4B84-9F51-8ADA9A08EF68}"/>
              </a:ext>
            </a:extLst>
          </p:cNvPr>
          <p:cNvSpPr txBox="1"/>
          <p:nvPr/>
        </p:nvSpPr>
        <p:spPr>
          <a:xfrm>
            <a:off x="10473815" y="8938825"/>
            <a:ext cx="8900653" cy="1004186"/>
          </a:xfrm>
          <a:prstGeom prst="rect">
            <a:avLst/>
          </a:prstGeom>
        </p:spPr>
        <p:txBody>
          <a:bodyPr vert="horz" wrap="square" lIns="0" tIns="12065" rIns="0" bIns="0" rtlCol="0">
            <a:spAutoFit/>
          </a:bodyPr>
          <a:lstStyle/>
          <a:p>
            <a:pPr marL="12700" marR="267970">
              <a:lnSpc>
                <a:spcPct val="100800"/>
              </a:lnSpc>
              <a:spcBef>
                <a:spcPts val="95"/>
              </a:spcBef>
            </a:pPr>
            <a:r>
              <a:rPr lang="nl-NL" sz="1600" i="1" spc="-10" dirty="0">
                <a:latin typeface="Arial" panose="020B0604020202020204" pitchFamily="34" charset="0"/>
                <a:cs typeface="Arial" panose="020B0604020202020204" pitchFamily="34" charset="0"/>
              </a:rPr>
              <a:t>Let op dat één leegstand pand grote gevolgen kan hebben voor oppervlakte leegstaande verkooppunten en leegstandspercentage (volgende pagina).  </a:t>
            </a:r>
          </a:p>
          <a:p>
            <a:pPr marL="12700" marR="267970">
              <a:lnSpc>
                <a:spcPct val="100800"/>
              </a:lnSpc>
              <a:spcBef>
                <a:spcPts val="95"/>
              </a:spcBef>
            </a:pPr>
            <a:r>
              <a:rPr lang="nl-NL" sz="1600" i="1" spc="-10" dirty="0">
                <a:latin typeface="Arial" panose="020B0604020202020204" pitchFamily="34" charset="0"/>
                <a:cs typeface="Arial" panose="020B0604020202020204" pitchFamily="34" charset="0"/>
              </a:rPr>
              <a:t>Het voormalige Morres pand heeft bv. een oppervlakte van bijna 8.500 m2. Dit pand wordt in 2022 niet meer gerekend tot verkooppunt, ook niet als leegstand.</a:t>
            </a:r>
          </a:p>
        </p:txBody>
      </p:sp>
      <p:pic>
        <p:nvPicPr>
          <p:cNvPr id="5" name="Afbeelding 4">
            <a:extLst>
              <a:ext uri="{FF2B5EF4-FFF2-40B4-BE49-F238E27FC236}">
                <a16:creationId xmlns:a16="http://schemas.microsoft.com/office/drawing/2014/main" id="{FC32FB8D-8461-4E03-A296-D82BF8922019}"/>
              </a:ext>
            </a:extLst>
          </p:cNvPr>
          <p:cNvPicPr>
            <a:picLocks noChangeAspect="1"/>
          </p:cNvPicPr>
          <p:nvPr/>
        </p:nvPicPr>
        <p:blipFill>
          <a:blip r:embed="rId3"/>
          <a:stretch>
            <a:fillRect/>
          </a:stretch>
        </p:blipFill>
        <p:spPr>
          <a:xfrm>
            <a:off x="1239527" y="4405352"/>
            <a:ext cx="7380747" cy="4319607"/>
          </a:xfrm>
          <a:prstGeom prst="rect">
            <a:avLst/>
          </a:prstGeom>
        </p:spPr>
      </p:pic>
      <p:pic>
        <p:nvPicPr>
          <p:cNvPr id="6" name="Afbeelding 5">
            <a:extLst>
              <a:ext uri="{FF2B5EF4-FFF2-40B4-BE49-F238E27FC236}">
                <a16:creationId xmlns:a16="http://schemas.microsoft.com/office/drawing/2014/main" id="{B3B648D8-46F2-46FB-864F-BC6C48E9EB37}"/>
              </a:ext>
            </a:extLst>
          </p:cNvPr>
          <p:cNvPicPr>
            <a:picLocks noChangeAspect="1"/>
          </p:cNvPicPr>
          <p:nvPr/>
        </p:nvPicPr>
        <p:blipFill>
          <a:blip r:embed="rId4"/>
          <a:stretch>
            <a:fillRect/>
          </a:stretch>
        </p:blipFill>
        <p:spPr>
          <a:xfrm>
            <a:off x="10492276" y="4406566"/>
            <a:ext cx="7380747" cy="4319607"/>
          </a:xfrm>
          <a:prstGeom prst="rect">
            <a:avLst/>
          </a:prstGeom>
        </p:spPr>
      </p:pic>
    </p:spTree>
    <p:extLst>
      <p:ext uri="{BB962C8B-B14F-4D97-AF65-F5344CB8AC3E}">
        <p14:creationId xmlns:p14="http://schemas.microsoft.com/office/powerpoint/2010/main" val="392746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3806" y="556797"/>
            <a:ext cx="3977640" cy="302895"/>
          </a:xfrm>
          <a:prstGeom prst="rect">
            <a:avLst/>
          </a:prstGeom>
        </p:spPr>
        <p:txBody>
          <a:bodyPr vert="horz" wrap="square" lIns="0" tIns="15240" rIns="0" bIns="0" rtlCol="0">
            <a:spAutoFit/>
          </a:bodyPr>
          <a:lstStyle/>
          <a:p>
            <a:pPr marL="12700">
              <a:lnSpc>
                <a:spcPct val="100000"/>
              </a:lnSpc>
              <a:spcBef>
                <a:spcPts val="120"/>
              </a:spcBef>
            </a:pPr>
            <a:r>
              <a:rPr lang="nl-NL" sz="1800" spc="125" dirty="0">
                <a:solidFill>
                  <a:srgbClr val="2E03B8"/>
                </a:solidFill>
                <a:latin typeface="Arial" panose="020B0604020202020204" pitchFamily="34" charset="0"/>
                <a:cs typeface="Arial" panose="020B0604020202020204" pitchFamily="34" charset="0"/>
              </a:rPr>
              <a:t>Leegstand Deventer</a:t>
            </a:r>
            <a:endParaRPr sz="1800" dirty="0">
              <a:latin typeface="Arial" panose="020B0604020202020204" pitchFamily="34" charset="0"/>
              <a:cs typeface="Arial" panose="020B0604020202020204" pitchFamily="34" charset="0"/>
            </a:endParaRPr>
          </a:p>
        </p:txBody>
      </p:sp>
      <p:sp>
        <p:nvSpPr>
          <p:cNvPr id="25" name="object 25"/>
          <p:cNvSpPr txBox="1">
            <a:spLocks noGrp="1"/>
          </p:cNvSpPr>
          <p:nvPr>
            <p:ph type="title"/>
          </p:nvPr>
        </p:nvSpPr>
        <p:spPr>
          <a:xfrm>
            <a:off x="1243806" y="1243806"/>
            <a:ext cx="13585825" cy="779780"/>
          </a:xfrm>
          <a:prstGeom prst="rect">
            <a:avLst/>
          </a:prstGeom>
        </p:spPr>
        <p:txBody>
          <a:bodyPr vert="horz" wrap="square" lIns="0" tIns="12065" rIns="0" bIns="0" rtlCol="0">
            <a:spAutoFit/>
          </a:bodyPr>
          <a:lstStyle/>
          <a:p>
            <a:pPr marL="12700">
              <a:lnSpc>
                <a:spcPct val="100000"/>
              </a:lnSpc>
              <a:spcBef>
                <a:spcPts val="95"/>
              </a:spcBef>
              <a:tabLst>
                <a:tab pos="4914900" algn="l"/>
                <a:tab pos="9097645" algn="l"/>
                <a:tab pos="12125325" algn="l"/>
              </a:tabLst>
            </a:pPr>
            <a:r>
              <a:rPr lang="nl-NL" spc="-204" dirty="0">
                <a:latin typeface="Arial" panose="020B0604020202020204" pitchFamily="34" charset="0"/>
                <a:cs typeface="Arial" panose="020B0604020202020204" pitchFamily="34" charset="0"/>
              </a:rPr>
              <a:t>Leegstand detailhandel in Deventer </a:t>
            </a:r>
            <a:endParaRPr spc="-5" dirty="0">
              <a:latin typeface="Arial" panose="020B0604020202020204" pitchFamily="34" charset="0"/>
              <a:cs typeface="Arial" panose="020B0604020202020204" pitchFamily="34" charset="0"/>
            </a:endParaRPr>
          </a:p>
        </p:txBody>
      </p:sp>
      <p:sp>
        <p:nvSpPr>
          <p:cNvPr id="26" name="object 26"/>
          <p:cNvSpPr txBox="1"/>
          <p:nvPr/>
        </p:nvSpPr>
        <p:spPr>
          <a:xfrm>
            <a:off x="1243806" y="4615433"/>
            <a:ext cx="5372261"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Percentage winkelleegstand </a:t>
            </a:r>
            <a:endParaRPr sz="2150" dirty="0">
              <a:latin typeface="Arial" panose="020B0604020202020204" pitchFamily="34" charset="0"/>
              <a:cs typeface="Arial" panose="020B0604020202020204" pitchFamily="34" charset="0"/>
            </a:endParaRPr>
          </a:p>
        </p:txBody>
      </p:sp>
      <p:pic>
        <p:nvPicPr>
          <p:cNvPr id="144" name="Afbeelding 143">
            <a:extLst>
              <a:ext uri="{FF2B5EF4-FFF2-40B4-BE49-F238E27FC236}">
                <a16:creationId xmlns:a16="http://schemas.microsoft.com/office/drawing/2014/main" id="{20180634-FE53-9D45-A065-F64F983BC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 y="9998075"/>
            <a:ext cx="20104100" cy="1298389"/>
          </a:xfrm>
          <a:prstGeom prst="rect">
            <a:avLst/>
          </a:prstGeom>
        </p:spPr>
      </p:pic>
      <p:sp>
        <p:nvSpPr>
          <p:cNvPr id="15" name="object 26">
            <a:extLst>
              <a:ext uri="{FF2B5EF4-FFF2-40B4-BE49-F238E27FC236}">
                <a16:creationId xmlns:a16="http://schemas.microsoft.com/office/drawing/2014/main" id="{954FF148-1A87-4BA4-B4C0-72F41E74E3CE}"/>
              </a:ext>
            </a:extLst>
          </p:cNvPr>
          <p:cNvSpPr txBox="1"/>
          <p:nvPr/>
        </p:nvSpPr>
        <p:spPr>
          <a:xfrm>
            <a:off x="10617729" y="4615433"/>
            <a:ext cx="6480720"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Percentage oppervlakte winkelleegstand</a:t>
            </a:r>
            <a:endParaRPr sz="2150" dirty="0">
              <a:latin typeface="Arial" panose="020B0604020202020204" pitchFamily="34" charset="0"/>
              <a:cs typeface="Arial" panose="020B0604020202020204" pitchFamily="34" charset="0"/>
            </a:endParaRPr>
          </a:p>
        </p:txBody>
      </p:sp>
      <p:sp>
        <p:nvSpPr>
          <p:cNvPr id="18" name="object 24">
            <a:extLst>
              <a:ext uri="{FF2B5EF4-FFF2-40B4-BE49-F238E27FC236}">
                <a16:creationId xmlns:a16="http://schemas.microsoft.com/office/drawing/2014/main" id="{F3C3DC9E-C79F-49D9-B895-1F2F9BC3D723}"/>
              </a:ext>
            </a:extLst>
          </p:cNvPr>
          <p:cNvSpPr txBox="1"/>
          <p:nvPr/>
        </p:nvSpPr>
        <p:spPr>
          <a:xfrm>
            <a:off x="1243806" y="2436336"/>
            <a:ext cx="8114218" cy="1717330"/>
          </a:xfrm>
          <a:prstGeom prst="rect">
            <a:avLst/>
          </a:prstGeom>
        </p:spPr>
        <p:txBody>
          <a:bodyPr vert="horz" wrap="square" lIns="0" tIns="12065" rIns="0" bIns="0" rtlCol="0">
            <a:spAutoFit/>
          </a:bodyPr>
          <a:lstStyle/>
          <a:p>
            <a:pPr marL="12700" marR="267970">
              <a:lnSpc>
                <a:spcPct val="100800"/>
              </a:lnSpc>
              <a:spcBef>
                <a:spcPts val="95"/>
              </a:spcBef>
            </a:pPr>
            <a:r>
              <a:rPr lang="nl-NL" sz="2000" spc="-10" dirty="0">
                <a:latin typeface="Arial" panose="020B0604020202020204" pitchFamily="34" charset="0"/>
                <a:cs typeface="Arial" panose="020B0604020202020204" pitchFamily="34" charset="0"/>
              </a:rPr>
              <a:t>Hoe wordt leegstandspercentage in de detailhandel berekend?</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Binnen de categorie leegstand is de verhouding tussen detailhandel en niet-detailhandel ongeveer fifty/fifty. (aantal panden). De panden in de detailhandel zijn echter groter dan panden in de niet-detailhandel. Om de leegstandsoppervlakte van de detailhandel te berekenen wordt de gemiddelde grootte van de leegstaande panden berekend en als rekenfactor gebruikt.</a:t>
            </a:r>
          </a:p>
        </p:txBody>
      </p:sp>
      <p:sp>
        <p:nvSpPr>
          <p:cNvPr id="21" name="object 24">
            <a:extLst>
              <a:ext uri="{FF2B5EF4-FFF2-40B4-BE49-F238E27FC236}">
                <a16:creationId xmlns:a16="http://schemas.microsoft.com/office/drawing/2014/main" id="{BE538AA9-82C6-4766-9989-59188CDF9F7A}"/>
              </a:ext>
            </a:extLst>
          </p:cNvPr>
          <p:cNvSpPr txBox="1"/>
          <p:nvPr/>
        </p:nvSpPr>
        <p:spPr>
          <a:xfrm>
            <a:off x="10617729" y="2453937"/>
            <a:ext cx="7614777" cy="1476045"/>
          </a:xfrm>
          <a:prstGeom prst="rect">
            <a:avLst/>
          </a:prstGeom>
        </p:spPr>
        <p:txBody>
          <a:bodyPr vert="horz" wrap="square" lIns="0" tIns="12065" rIns="0" bIns="0" rtlCol="0">
            <a:spAutoFit/>
          </a:bodyPr>
          <a:lstStyle/>
          <a:p>
            <a:pPr marL="12700" marR="267970">
              <a:lnSpc>
                <a:spcPct val="100800"/>
              </a:lnSpc>
              <a:spcBef>
                <a:spcPts val="95"/>
              </a:spcBef>
            </a:pPr>
            <a:r>
              <a:rPr lang="nl-NL" sz="2000" spc="-10" dirty="0">
                <a:latin typeface="Arial" panose="020B0604020202020204" pitchFamily="34" charset="0"/>
                <a:cs typeface="Arial" panose="020B0604020202020204" pitchFamily="34" charset="0"/>
              </a:rPr>
              <a:t>Conclusie:</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Aantal leegstaande panden:</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	verhouding detailhandel : niet-detailhandel is 1:1</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Oppervlakte leegstaande panden:</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	verhouding detailhandel : niet-detailhandel is 2:1</a:t>
            </a:r>
          </a:p>
        </p:txBody>
      </p:sp>
      <p:pic>
        <p:nvPicPr>
          <p:cNvPr id="3" name="Afbeelding 2">
            <a:extLst>
              <a:ext uri="{FF2B5EF4-FFF2-40B4-BE49-F238E27FC236}">
                <a16:creationId xmlns:a16="http://schemas.microsoft.com/office/drawing/2014/main" id="{D4E4F206-6666-4C88-AD2C-3FEEE681EFD9}"/>
              </a:ext>
            </a:extLst>
          </p:cNvPr>
          <p:cNvPicPr>
            <a:picLocks noChangeAspect="1"/>
          </p:cNvPicPr>
          <p:nvPr/>
        </p:nvPicPr>
        <p:blipFill>
          <a:blip r:embed="rId3"/>
          <a:stretch>
            <a:fillRect/>
          </a:stretch>
        </p:blipFill>
        <p:spPr>
          <a:xfrm>
            <a:off x="1243806" y="5093237"/>
            <a:ext cx="7494654" cy="4386271"/>
          </a:xfrm>
          <a:prstGeom prst="rect">
            <a:avLst/>
          </a:prstGeom>
        </p:spPr>
      </p:pic>
      <p:pic>
        <p:nvPicPr>
          <p:cNvPr id="4" name="Afbeelding 3">
            <a:extLst>
              <a:ext uri="{FF2B5EF4-FFF2-40B4-BE49-F238E27FC236}">
                <a16:creationId xmlns:a16="http://schemas.microsoft.com/office/drawing/2014/main" id="{E36AA6E9-BD54-46EF-99D8-F454EDC61F50}"/>
              </a:ext>
            </a:extLst>
          </p:cNvPr>
          <p:cNvPicPr>
            <a:picLocks noChangeAspect="1"/>
          </p:cNvPicPr>
          <p:nvPr/>
        </p:nvPicPr>
        <p:blipFill>
          <a:blip r:embed="rId4"/>
          <a:stretch>
            <a:fillRect/>
          </a:stretch>
        </p:blipFill>
        <p:spPr>
          <a:xfrm>
            <a:off x="10617729" y="5093237"/>
            <a:ext cx="7471310" cy="43862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556D5AB-7B5A-48D4-BF2D-FCF72C859DBB}"/>
              </a:ext>
            </a:extLst>
          </p:cNvPr>
          <p:cNvPicPr>
            <a:picLocks noChangeAspect="1"/>
          </p:cNvPicPr>
          <p:nvPr/>
        </p:nvPicPr>
        <p:blipFill>
          <a:blip r:embed="rId2"/>
          <a:stretch>
            <a:fillRect/>
          </a:stretch>
        </p:blipFill>
        <p:spPr>
          <a:xfrm>
            <a:off x="9717153" y="9259013"/>
            <a:ext cx="4524375" cy="819150"/>
          </a:xfrm>
          <a:prstGeom prst="rect">
            <a:avLst/>
          </a:prstGeom>
        </p:spPr>
      </p:pic>
      <p:sp>
        <p:nvSpPr>
          <p:cNvPr id="2" name="object 2"/>
          <p:cNvSpPr txBox="1"/>
          <p:nvPr/>
        </p:nvSpPr>
        <p:spPr>
          <a:xfrm>
            <a:off x="1243806" y="556797"/>
            <a:ext cx="3977640" cy="302895"/>
          </a:xfrm>
          <a:prstGeom prst="rect">
            <a:avLst/>
          </a:prstGeom>
        </p:spPr>
        <p:txBody>
          <a:bodyPr vert="horz" wrap="square" lIns="0" tIns="15240" rIns="0" bIns="0" rtlCol="0">
            <a:spAutoFit/>
          </a:bodyPr>
          <a:lstStyle/>
          <a:p>
            <a:pPr marL="12700">
              <a:lnSpc>
                <a:spcPct val="100000"/>
              </a:lnSpc>
              <a:spcBef>
                <a:spcPts val="120"/>
              </a:spcBef>
            </a:pPr>
            <a:r>
              <a:rPr lang="nl-NL" sz="1800" spc="125" dirty="0">
                <a:solidFill>
                  <a:srgbClr val="2E03B8"/>
                </a:solidFill>
                <a:latin typeface="Arial" panose="020B0604020202020204" pitchFamily="34" charset="0"/>
                <a:cs typeface="Arial" panose="020B0604020202020204" pitchFamily="34" charset="0"/>
              </a:rPr>
              <a:t>Leegstand Deventer</a:t>
            </a:r>
            <a:endParaRPr sz="1800" dirty="0">
              <a:latin typeface="Arial" panose="020B0604020202020204" pitchFamily="34" charset="0"/>
              <a:cs typeface="Arial" panose="020B0604020202020204" pitchFamily="34" charset="0"/>
            </a:endParaRPr>
          </a:p>
        </p:txBody>
      </p:sp>
      <p:sp>
        <p:nvSpPr>
          <p:cNvPr id="24" name="object 24"/>
          <p:cNvSpPr txBox="1"/>
          <p:nvPr/>
        </p:nvSpPr>
        <p:spPr>
          <a:xfrm>
            <a:off x="15164618" y="2104887"/>
            <a:ext cx="4247515" cy="3480183"/>
          </a:xfrm>
          <a:prstGeom prst="rect">
            <a:avLst/>
          </a:prstGeom>
        </p:spPr>
        <p:txBody>
          <a:bodyPr vert="horz" wrap="square" lIns="0" tIns="12065" rIns="0" bIns="0" rtlCol="0">
            <a:spAutoFit/>
          </a:bodyPr>
          <a:lstStyle/>
          <a:p>
            <a:pPr marL="12700" marR="267970">
              <a:lnSpc>
                <a:spcPct val="100800"/>
              </a:lnSpc>
              <a:spcBef>
                <a:spcPts val="95"/>
              </a:spcBef>
            </a:pPr>
            <a:r>
              <a:rPr lang="nl-NL" dirty="0">
                <a:latin typeface="Arial" panose="020B0604020202020204" pitchFamily="34" charset="0"/>
                <a:cs typeface="Arial" panose="020B0604020202020204" pitchFamily="34" charset="0"/>
              </a:rPr>
              <a:t>De leegstand wordt opgesplitst in drie categorieën:</a:t>
            </a:r>
          </a:p>
          <a:p>
            <a:pPr marL="12700" marR="267970">
              <a:lnSpc>
                <a:spcPct val="100800"/>
              </a:lnSpc>
              <a:spcBef>
                <a:spcPts val="95"/>
              </a:spcBef>
            </a:pPr>
            <a:endParaRPr lang="nl-NL" dirty="0">
              <a:latin typeface="Arial" panose="020B0604020202020204" pitchFamily="34" charset="0"/>
              <a:cs typeface="Arial" panose="020B0604020202020204" pitchFamily="34" charset="0"/>
            </a:endParaRPr>
          </a:p>
          <a:p>
            <a:pPr marL="12700" marR="267970">
              <a:lnSpc>
                <a:spcPct val="100800"/>
              </a:lnSpc>
              <a:spcBef>
                <a:spcPts val="95"/>
              </a:spcBef>
            </a:pPr>
            <a:r>
              <a:rPr lang="nl-NL" sz="1800" dirty="0">
                <a:latin typeface="Arial" panose="020B0604020202020204" pitchFamily="34" charset="0"/>
                <a:cs typeface="Arial" panose="020B0604020202020204" pitchFamily="34" charset="0"/>
              </a:rPr>
              <a:t>Aanvangs- en frictieleegstand</a:t>
            </a:r>
          </a:p>
          <a:p>
            <a:pPr marL="12700" marR="267970">
              <a:lnSpc>
                <a:spcPct val="100800"/>
              </a:lnSpc>
              <a:spcBef>
                <a:spcPts val="95"/>
              </a:spcBef>
            </a:pPr>
            <a:r>
              <a:rPr lang="nl-NL" dirty="0">
                <a:latin typeface="Arial" panose="020B0604020202020204" pitchFamily="34" charset="0"/>
                <a:cs typeface="Arial" panose="020B0604020202020204" pitchFamily="34" charset="0"/>
              </a:rPr>
              <a:t>	</a:t>
            </a:r>
            <a:r>
              <a:rPr lang="nl-NL" i="1" dirty="0">
                <a:latin typeface="Arial" panose="020B0604020202020204" pitchFamily="34" charset="0"/>
                <a:cs typeface="Arial" panose="020B0604020202020204" pitchFamily="34" charset="0"/>
              </a:rPr>
              <a:t>maximaal één jaar</a:t>
            </a:r>
          </a:p>
          <a:p>
            <a:pPr marL="12700" marR="267970">
              <a:lnSpc>
                <a:spcPct val="100800"/>
              </a:lnSpc>
              <a:spcBef>
                <a:spcPts val="95"/>
              </a:spcBef>
            </a:pPr>
            <a:endParaRPr lang="nl-NL" sz="1800" i="1" dirty="0">
              <a:latin typeface="Arial" panose="020B0604020202020204" pitchFamily="34" charset="0"/>
              <a:cs typeface="Arial" panose="020B0604020202020204" pitchFamily="34" charset="0"/>
            </a:endParaRPr>
          </a:p>
          <a:p>
            <a:pPr marL="12700" marR="267970">
              <a:lnSpc>
                <a:spcPct val="100800"/>
              </a:lnSpc>
              <a:spcBef>
                <a:spcPts val="95"/>
              </a:spcBef>
            </a:pPr>
            <a:r>
              <a:rPr lang="nl-NL" sz="1800" dirty="0">
                <a:latin typeface="Arial" panose="020B0604020202020204" pitchFamily="34" charset="0"/>
                <a:cs typeface="Arial" panose="020B0604020202020204" pitchFamily="34" charset="0"/>
              </a:rPr>
              <a:t>Lang</a:t>
            </a:r>
            <a:r>
              <a:rPr lang="nl-NL" dirty="0">
                <a:latin typeface="Arial" panose="020B0604020202020204" pitchFamily="34" charset="0"/>
                <a:cs typeface="Arial" panose="020B0604020202020204" pitchFamily="34" charset="0"/>
              </a:rPr>
              <a:t>durige leegstand</a:t>
            </a:r>
          </a:p>
          <a:p>
            <a:pPr marL="12700" marR="267970">
              <a:lnSpc>
                <a:spcPct val="100800"/>
              </a:lnSpc>
              <a:spcBef>
                <a:spcPts val="95"/>
              </a:spcBef>
            </a:pPr>
            <a:r>
              <a:rPr lang="nl-NL" sz="1800" dirty="0">
                <a:latin typeface="Arial" panose="020B0604020202020204" pitchFamily="34" charset="0"/>
                <a:cs typeface="Arial" panose="020B0604020202020204" pitchFamily="34" charset="0"/>
              </a:rPr>
              <a:t>	</a:t>
            </a:r>
            <a:r>
              <a:rPr lang="nl-NL" sz="1800" i="1" dirty="0">
                <a:latin typeface="Arial" panose="020B0604020202020204" pitchFamily="34" charset="0"/>
                <a:cs typeface="Arial" panose="020B0604020202020204" pitchFamily="34" charset="0"/>
              </a:rPr>
              <a:t>tussen één en drie jaar</a:t>
            </a:r>
          </a:p>
          <a:p>
            <a:pPr marL="12700" marR="267970">
              <a:lnSpc>
                <a:spcPct val="100800"/>
              </a:lnSpc>
              <a:spcBef>
                <a:spcPts val="95"/>
              </a:spcBef>
            </a:pPr>
            <a:endParaRPr lang="nl-NL" i="1" dirty="0">
              <a:latin typeface="Arial" panose="020B0604020202020204" pitchFamily="34" charset="0"/>
              <a:cs typeface="Arial" panose="020B0604020202020204" pitchFamily="34" charset="0"/>
            </a:endParaRPr>
          </a:p>
          <a:p>
            <a:pPr marL="12700" marR="267970">
              <a:lnSpc>
                <a:spcPct val="100800"/>
              </a:lnSpc>
              <a:spcBef>
                <a:spcPts val="95"/>
              </a:spcBef>
            </a:pPr>
            <a:r>
              <a:rPr lang="nl-NL" sz="1800" dirty="0">
                <a:latin typeface="Arial" panose="020B0604020202020204" pitchFamily="34" charset="0"/>
                <a:cs typeface="Arial" panose="020B0604020202020204" pitchFamily="34" charset="0"/>
              </a:rPr>
              <a:t>Structurele leegstand</a:t>
            </a:r>
          </a:p>
          <a:p>
            <a:pPr marL="12700" marR="267970">
              <a:lnSpc>
                <a:spcPct val="100800"/>
              </a:lnSpc>
              <a:spcBef>
                <a:spcPts val="95"/>
              </a:spcBef>
            </a:pPr>
            <a:r>
              <a:rPr lang="nl-NL" dirty="0">
                <a:latin typeface="Arial" panose="020B0604020202020204" pitchFamily="34" charset="0"/>
                <a:cs typeface="Arial" panose="020B0604020202020204" pitchFamily="34" charset="0"/>
              </a:rPr>
              <a:t>	</a:t>
            </a:r>
            <a:r>
              <a:rPr lang="nl-NL" i="1" dirty="0">
                <a:latin typeface="Arial" panose="020B0604020202020204" pitchFamily="34" charset="0"/>
                <a:cs typeface="Arial" panose="020B0604020202020204" pitchFamily="34" charset="0"/>
              </a:rPr>
              <a:t>drie of meer jaren</a:t>
            </a:r>
            <a:endParaRPr lang="nl-NL" sz="1800" dirty="0">
              <a:latin typeface="Arial" panose="020B0604020202020204" pitchFamily="34" charset="0"/>
              <a:cs typeface="Arial" panose="020B0604020202020204" pitchFamily="34" charset="0"/>
            </a:endParaRPr>
          </a:p>
          <a:p>
            <a:pPr marL="12700" marR="267970">
              <a:lnSpc>
                <a:spcPct val="100800"/>
              </a:lnSpc>
              <a:spcBef>
                <a:spcPts val="95"/>
              </a:spcBef>
            </a:pPr>
            <a:endParaRPr sz="1800" dirty="0">
              <a:latin typeface="Arial" panose="020B0604020202020204" pitchFamily="34" charset="0"/>
              <a:cs typeface="Arial" panose="020B0604020202020204" pitchFamily="34" charset="0"/>
            </a:endParaRPr>
          </a:p>
        </p:txBody>
      </p:sp>
      <p:sp>
        <p:nvSpPr>
          <p:cNvPr id="26" name="object 26"/>
          <p:cNvSpPr txBox="1"/>
          <p:nvPr/>
        </p:nvSpPr>
        <p:spPr>
          <a:xfrm>
            <a:off x="1367420" y="1640762"/>
            <a:ext cx="11420475"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Leegstaande verkooppunten binnenstad Deventer januari 2022</a:t>
            </a:r>
            <a:endParaRPr lang="nl-NL" sz="2150" dirty="0">
              <a:latin typeface="Arial" panose="020B0604020202020204" pitchFamily="34" charset="0"/>
              <a:cs typeface="Arial" panose="020B0604020202020204" pitchFamily="34" charset="0"/>
            </a:endParaRPr>
          </a:p>
        </p:txBody>
      </p:sp>
      <p:pic>
        <p:nvPicPr>
          <p:cNvPr id="144" name="Afbeelding 143">
            <a:extLst>
              <a:ext uri="{FF2B5EF4-FFF2-40B4-BE49-F238E27FC236}">
                <a16:creationId xmlns:a16="http://schemas.microsoft.com/office/drawing/2014/main" id="{20180634-FE53-9D45-A065-F64F983BC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9998075"/>
            <a:ext cx="20104100" cy="1298389"/>
          </a:xfrm>
          <a:prstGeom prst="rect">
            <a:avLst/>
          </a:prstGeom>
        </p:spPr>
      </p:pic>
      <p:pic>
        <p:nvPicPr>
          <p:cNvPr id="4" name="Afbeelding 3">
            <a:extLst>
              <a:ext uri="{FF2B5EF4-FFF2-40B4-BE49-F238E27FC236}">
                <a16:creationId xmlns:a16="http://schemas.microsoft.com/office/drawing/2014/main" id="{5F2E835D-3ED6-424F-86B2-EF471B1A009C}"/>
              </a:ext>
            </a:extLst>
          </p:cNvPr>
          <p:cNvPicPr>
            <a:picLocks noChangeAspect="1"/>
          </p:cNvPicPr>
          <p:nvPr/>
        </p:nvPicPr>
        <p:blipFill>
          <a:blip r:embed="rId4"/>
          <a:stretch>
            <a:fillRect/>
          </a:stretch>
        </p:blipFill>
        <p:spPr>
          <a:xfrm>
            <a:off x="1367420" y="2100649"/>
            <a:ext cx="12861094" cy="7358090"/>
          </a:xfrm>
          <a:prstGeom prst="rect">
            <a:avLst/>
          </a:prstGeom>
        </p:spPr>
      </p:pic>
    </p:spTree>
    <p:extLst>
      <p:ext uri="{BB962C8B-B14F-4D97-AF65-F5344CB8AC3E}">
        <p14:creationId xmlns:p14="http://schemas.microsoft.com/office/powerpoint/2010/main" val="2101239534"/>
      </p:ext>
    </p:extLst>
  </p:cSld>
  <p:clrMapOvr>
    <a:masterClrMapping/>
  </p:clrMapOvr>
</p:sld>
</file>

<file path=ppt/theme/theme1.xml><?xml version="1.0" encoding="utf-8"?>
<a:theme xmlns:a="http://schemas.openxmlformats.org/drawingml/2006/main" name="Kantoorthema">
  <a:themeElements>
    <a:clrScheme name="KV kleurenpalet">
      <a:dk1>
        <a:srgbClr val="000000"/>
      </a:dk1>
      <a:lt1>
        <a:srgbClr val="FFFFFF"/>
      </a:lt1>
      <a:dk2>
        <a:srgbClr val="EAE6F8"/>
      </a:dk2>
      <a:lt2>
        <a:srgbClr val="D1EDDE"/>
      </a:lt2>
      <a:accent1>
        <a:srgbClr val="2C02B7"/>
      </a:accent1>
      <a:accent2>
        <a:srgbClr val="FF3C0A"/>
      </a:accent2>
      <a:accent3>
        <a:srgbClr val="D1EDDE"/>
      </a:accent3>
      <a:accent4>
        <a:srgbClr val="99DBC0"/>
      </a:accent4>
      <a:accent5>
        <a:srgbClr val="99B7A9"/>
      </a:accent5>
      <a:accent6>
        <a:srgbClr val="F6FBF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993EF57F-AB5F-6045-BB7A-2DC118617811}" vid="{2489A6C1-2221-BB47-8ED2-66FD507BA1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sjabloon def</Template>
  <TotalTime>1400</TotalTime>
  <Words>286</Words>
  <Application>Microsoft Office PowerPoint</Application>
  <PresentationFormat>Aangepast</PresentationFormat>
  <Paragraphs>37</Paragraphs>
  <Slides>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Calibri</vt:lpstr>
      <vt:lpstr>Helvetica</vt:lpstr>
      <vt:lpstr>Helvetica-Light</vt:lpstr>
      <vt:lpstr>Kantoorthema</vt:lpstr>
      <vt:lpstr>PowerPoint-presentatie</vt:lpstr>
      <vt:lpstr>Leegstand verkooppunten in Deventer </vt:lpstr>
      <vt:lpstr>Leegstand detailhandel in Deventer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Stam, John</dc:creator>
  <cp:lastModifiedBy>Stam, John</cp:lastModifiedBy>
  <cp:revision>28</cp:revision>
  <cp:lastPrinted>2019-05-17T11:19:38Z</cp:lastPrinted>
  <dcterms:created xsi:type="dcterms:W3CDTF">2019-05-17T10:24:36Z</dcterms:created>
  <dcterms:modified xsi:type="dcterms:W3CDTF">2022-02-08T15:36:52Z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2019-02-04T00:00:00Z</vt:filetime>
  </property>
  <property fmtid="{D5CDD505-2E9C-101B-9397-08002B2CF9AE}" pid="3" name="Creator">
    <vt:lpwstr>Adobe InDesign CC 14.0 (Macintosh)</vt:lpwstr>
  </property>
  <property fmtid="{D5CDD505-2E9C-101B-9397-08002B2CF9AE}" pid="4" name="LastSaved">
    <vt:filetime>2019-02-08T00:00:00Z</vt:filetime>
  </property>
</Properties>
</file>